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706" r:id="rId5"/>
  </p:sldMasterIdLst>
  <p:notesMasterIdLst>
    <p:notesMasterId r:id="rId17"/>
  </p:notesMasterIdLst>
  <p:sldIdLst>
    <p:sldId id="257" r:id="rId6"/>
    <p:sldId id="296" r:id="rId7"/>
    <p:sldId id="301" r:id="rId8"/>
    <p:sldId id="298" r:id="rId9"/>
    <p:sldId id="299" r:id="rId10"/>
    <p:sldId id="300" r:id="rId11"/>
    <p:sldId id="302" r:id="rId12"/>
    <p:sldId id="279" r:id="rId13"/>
    <p:sldId id="286" r:id="rId14"/>
    <p:sldId id="303" r:id="rId15"/>
    <p:sldId id="267" r:id="rId16"/>
  </p:sldIdLst>
  <p:sldSz cx="9144000" cy="5143500" type="screen16x9"/>
  <p:notesSz cx="9144000" cy="6858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9141A7-48DB-4A5A-4F8E-8CB104A94B43}" v="33" dt="2020-11-12T13:32:52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000" autoAdjust="0"/>
  </p:normalViewPr>
  <p:slideViewPr>
    <p:cSldViewPr snapToGrid="0">
      <p:cViewPr varScale="1">
        <p:scale>
          <a:sx n="137" d="100"/>
          <a:sy n="137" d="100"/>
        </p:scale>
        <p:origin x="96" y="6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FF0B0-00E6-4337-88E4-054218D1A064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0483A-52E2-41F2-9983-531F8F6461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39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0483A-52E2-41F2-9983-531F8F6461D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74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0483A-52E2-41F2-9983-531F8F646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6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32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208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-Forres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655018"/>
            <a:ext cx="4248151" cy="1944688"/>
          </a:xfrm>
          <a:noFill/>
        </p:spPr>
        <p:txBody>
          <a:bodyPr/>
          <a:lstStyle>
            <a:lvl1pPr marL="0" indent="0" algn="l">
              <a:buFontTx/>
              <a:buNone/>
              <a:defRPr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" y="267495"/>
            <a:ext cx="4248150" cy="1097108"/>
          </a:xfrm>
          <a:prstGeom prst="rect">
            <a:avLst/>
          </a:prstGeom>
          <a:noFill/>
        </p:spPr>
        <p:txBody>
          <a:bodyPr vert="horz" lIns="0" tIns="45720" rIns="91440" bIns="45720" rtlCol="0" anchor="b">
            <a:noAutofit/>
          </a:bodyPr>
          <a:lstStyle>
            <a:lvl1pPr>
              <a:defRPr lang="da-DK" sz="3700" dirty="0"/>
            </a:lvl1pPr>
          </a:lstStyle>
          <a:p>
            <a:pPr lvl="0">
              <a:lnSpc>
                <a:spcPct val="100000"/>
              </a:lnSpc>
            </a:pPr>
            <a:r>
              <a:rPr lang="da-DK" dirty="0"/>
              <a:t>FRONT PAGE </a:t>
            </a:r>
          </a:p>
        </p:txBody>
      </p:sp>
    </p:spTree>
    <p:extLst>
      <p:ext uri="{BB962C8B-B14F-4D97-AF65-F5344CB8AC3E}">
        <p14:creationId xmlns:p14="http://schemas.microsoft.com/office/powerpoint/2010/main" val="15870376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01426-554F-4E4E-90B6-799371BA1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D3D0-6E12-4761-B08C-5FBCCE90C42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491D0-607E-44B7-85B5-EF337D4A946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/>
          </a:p>
        </p:txBody>
      </p:sp>
      <p:pic>
        <p:nvPicPr>
          <p:cNvPr id="20" name="Picture 19" descr="A picture containing outdoor, nature, cloud, clouds&#10;&#10;Description automatically generated">
            <a:extLst>
              <a:ext uri="{FF2B5EF4-FFF2-40B4-BE49-F238E27FC236}">
                <a16:creationId xmlns:a16="http://schemas.microsoft.com/office/drawing/2014/main" id="{7B7EC6B9-8CD0-4E8A-A1C8-57F4C7AD8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9000"/>
            <a:duotone>
              <a:prstClr val="black"/>
              <a:srgbClr val="F5F3E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2" b="37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4429FDF-36C8-4026-9D09-C15C1BD924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816" y="2746874"/>
            <a:ext cx="7914085" cy="874514"/>
          </a:xfrm>
          <a:prstGeom prst="rect">
            <a:avLst/>
          </a:prstGeom>
        </p:spPr>
        <p:txBody>
          <a:bodyPr anchor="t"/>
          <a:lstStyle>
            <a:lvl1pPr algn="l">
              <a:buNone/>
              <a:defRPr sz="300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0337D60-447B-44CA-B25A-D906E43795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815" y="3758347"/>
            <a:ext cx="7914085" cy="373599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80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9EB80-7463-40C6-8489-777738043A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1" y="397695"/>
            <a:ext cx="1494728" cy="14934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DA739ED-C3CB-4C59-8B54-E9F4CC97D5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57" y="186456"/>
            <a:ext cx="1231739" cy="45918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2B653C0-6D1C-4D13-85E7-33587255C8F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2" y="128365"/>
            <a:ext cx="1468744" cy="575369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E8D8AF0-6CFB-4F3E-B3F1-27EC91E478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65" y="59102"/>
            <a:ext cx="1249100" cy="832733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A7DAE0-290B-4144-8C32-E5D4D2DAA6F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43" y="212313"/>
            <a:ext cx="1183108" cy="52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FF6DC1-405C-47D5-A7C0-02DF6154534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7075" y="1209745"/>
            <a:ext cx="2988914" cy="848704"/>
          </a:xfrm>
          <a:prstGeom prst="rect">
            <a:avLst/>
          </a:prstGeom>
        </p:spPr>
      </p:pic>
      <p:pic>
        <p:nvPicPr>
          <p:cNvPr id="23" name="Picture 2" descr="Blog – International Climate Initiative (IKI) in Viet Nam">
            <a:extLst>
              <a:ext uri="{FF2B5EF4-FFF2-40B4-BE49-F238E27FC236}">
                <a16:creationId xmlns:a16="http://schemas.microsoft.com/office/drawing/2014/main" id="{0A87310C-37F0-4C9E-81D3-6B6AED938B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5" y="1297806"/>
            <a:ext cx="2137019" cy="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DE721C-BFAC-40DE-AB8C-D82A699FBE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29" y="1224761"/>
            <a:ext cx="1718483" cy="5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08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01426-554F-4E4E-90B6-799371BA1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D3D0-6E12-4761-B08C-5FBCCE90C42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491D0-607E-44B7-85B5-EF337D4A946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/>
          </a:p>
        </p:txBody>
      </p:sp>
      <p:pic>
        <p:nvPicPr>
          <p:cNvPr id="4" name="Picture 3" descr="A body of water with waves&#10;&#10;Description automatically generated with low confidence">
            <a:extLst>
              <a:ext uri="{FF2B5EF4-FFF2-40B4-BE49-F238E27FC236}">
                <a16:creationId xmlns:a16="http://schemas.microsoft.com/office/drawing/2014/main" id="{BC268F40-7712-4F70-B2C2-3B280C9E0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6000"/>
            <a:duotone>
              <a:prstClr val="black"/>
              <a:srgbClr val="F5F3E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800"/>
                    </a14:imgEffect>
                    <a14:imgEffect>
                      <a14:saturation sat="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" t="6094" r="-3" b="9531"/>
          <a:stretch/>
        </p:blipFill>
        <p:spPr>
          <a:xfrm>
            <a:off x="-9027" y="-5078"/>
            <a:ext cx="9153026" cy="5148578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4429FDF-36C8-4026-9D09-C15C1BD924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816" y="2746874"/>
            <a:ext cx="7914085" cy="874514"/>
          </a:xfrm>
          <a:prstGeom prst="rect">
            <a:avLst/>
          </a:prstGeom>
        </p:spPr>
        <p:txBody>
          <a:bodyPr anchor="t"/>
          <a:lstStyle>
            <a:lvl1pPr algn="l">
              <a:buNone/>
              <a:defRPr sz="300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0337D60-447B-44CA-B25A-D906E43795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815" y="3758347"/>
            <a:ext cx="7914085" cy="373599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80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B22544-83C0-4B79-849B-FBDF51AF88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9697" y="1077359"/>
            <a:ext cx="3333277" cy="946486"/>
          </a:xfrm>
          <a:prstGeom prst="rect">
            <a:avLst/>
          </a:prstGeom>
        </p:spPr>
      </p:pic>
      <p:pic>
        <p:nvPicPr>
          <p:cNvPr id="20" name="Picture 2" descr="Blog – International Climate Initiative (IKI) in Viet Nam">
            <a:extLst>
              <a:ext uri="{FF2B5EF4-FFF2-40B4-BE49-F238E27FC236}">
                <a16:creationId xmlns:a16="http://schemas.microsoft.com/office/drawing/2014/main" id="{39468AEF-928B-40A3-BCAA-756D97D0C3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68" y="1291839"/>
            <a:ext cx="2583089" cy="5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B9D4D5-17B8-4E07-9211-D4C210CDE4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1" y="397695"/>
            <a:ext cx="1494728" cy="149346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34E83B2-1AEA-4E98-A74A-103CAA29E8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57" y="186456"/>
            <a:ext cx="1231739" cy="459185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1E3436F8-41ED-4571-8BA9-70AE8D0C151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2" y="128365"/>
            <a:ext cx="1468744" cy="575369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A2A5AA95-D879-464F-9DAA-05E97F1645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65" y="59102"/>
            <a:ext cx="1249100" cy="832733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5626EF-B0EC-4BFD-9FC5-BB13963CDC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43" y="212313"/>
            <a:ext cx="1183108" cy="52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84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1491D0-607E-44B7-85B5-EF337D4A946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0A3076-40CE-4C7E-BE8F-64E0D01E96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7C890F6-F4A8-43B9-AEA8-B7F31DDF11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816" y="2746874"/>
            <a:ext cx="7914085" cy="874514"/>
          </a:xfrm>
          <a:prstGeom prst="rect">
            <a:avLst/>
          </a:prstGeom>
        </p:spPr>
        <p:txBody>
          <a:bodyPr anchor="t"/>
          <a:lstStyle>
            <a:lvl1pPr algn="l">
              <a:buNone/>
              <a:defRPr sz="300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9B66116-DA3B-4785-920D-555340772C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815" y="3758347"/>
            <a:ext cx="7914085" cy="373599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800">
                <a:solidFill>
                  <a:schemeClr val="accen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370631F-4927-4D19-A79A-34F40377B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30802" y="1079937"/>
            <a:ext cx="3332172" cy="947682"/>
          </a:xfrm>
          <a:prstGeom prst="rect">
            <a:avLst/>
          </a:prstGeom>
        </p:spPr>
      </p:pic>
      <p:pic>
        <p:nvPicPr>
          <p:cNvPr id="18" name="Picture 2" descr="Blog – International Climate Initiative (IKI) in Viet Nam">
            <a:extLst>
              <a:ext uri="{FF2B5EF4-FFF2-40B4-BE49-F238E27FC236}">
                <a16:creationId xmlns:a16="http://schemas.microsoft.com/office/drawing/2014/main" id="{3D4E9265-5D55-43C3-8CF0-48C316642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68" y="1291839"/>
            <a:ext cx="2583089" cy="5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899547-D1D1-4EA1-898E-3CFF4BD0844E}"/>
              </a:ext>
            </a:extLst>
          </p:cNvPr>
          <p:cNvSpPr/>
          <p:nvPr userDrawn="1"/>
        </p:nvSpPr>
        <p:spPr>
          <a:xfrm>
            <a:off x="7223940" y="248547"/>
            <a:ext cx="1396570" cy="37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>
                <a:solidFill>
                  <a:schemeClr val="tx1"/>
                </a:solidFill>
                <a:latin typeface="Arial Nova Light" panose="020B0304020202020204" pitchFamily="34" charset="0"/>
              </a:rPr>
              <a:t>Logo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7AAADE-3D69-4CBC-A781-4705453B2802}"/>
              </a:ext>
            </a:extLst>
          </p:cNvPr>
          <p:cNvSpPr/>
          <p:nvPr userDrawn="1"/>
        </p:nvSpPr>
        <p:spPr>
          <a:xfrm>
            <a:off x="2198603" y="245846"/>
            <a:ext cx="1396570" cy="37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>
                <a:solidFill>
                  <a:schemeClr val="tx1"/>
                </a:solidFill>
                <a:latin typeface="Arial Nova Light" panose="020B0304020202020204" pitchFamily="34" charset="0"/>
              </a:rPr>
              <a:t>Logo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0E8CCC-432E-485E-860E-0B328136C5B6}"/>
              </a:ext>
            </a:extLst>
          </p:cNvPr>
          <p:cNvSpPr/>
          <p:nvPr userDrawn="1"/>
        </p:nvSpPr>
        <p:spPr>
          <a:xfrm>
            <a:off x="5548827" y="248547"/>
            <a:ext cx="1396570" cy="37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>
                <a:solidFill>
                  <a:schemeClr val="tx1"/>
                </a:solidFill>
                <a:latin typeface="Arial Nova Light" panose="020B0304020202020204" pitchFamily="34" charset="0"/>
              </a:rPr>
              <a:t>Logo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4759A9-6CD4-4551-B37B-55D23F988F74}"/>
              </a:ext>
            </a:extLst>
          </p:cNvPr>
          <p:cNvSpPr/>
          <p:nvPr userDrawn="1"/>
        </p:nvSpPr>
        <p:spPr>
          <a:xfrm>
            <a:off x="523490" y="249045"/>
            <a:ext cx="1396570" cy="373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>
                <a:solidFill>
                  <a:schemeClr val="tx1"/>
                </a:solidFill>
                <a:latin typeface="Arial Nova Light" panose="020B0304020202020204" pitchFamily="34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48435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240" y="202675"/>
            <a:ext cx="6218763" cy="323165"/>
          </a:xfrm>
          <a:prstGeom prst="rect">
            <a:avLst/>
          </a:prstGeom>
        </p:spPr>
        <p:txBody>
          <a:bodyPr lIns="36000"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3D0-6E12-4761-B08C-5FBCCE90C42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EDAA81-54E3-409E-8740-C6A039003E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240" y="570339"/>
            <a:ext cx="6218763" cy="322660"/>
          </a:xfrm>
          <a:prstGeom prst="rect">
            <a:avLst/>
          </a:prstGeom>
        </p:spPr>
        <p:txBody>
          <a:bodyPr lIns="36000" anchor="ctr"/>
          <a:lstStyle>
            <a:lvl1pPr>
              <a:buNone/>
              <a:defRPr lang="en-US" sz="1500" kern="1200" dirty="0" smtClean="0">
                <a:solidFill>
                  <a:schemeClr val="accent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AA2C0B-9B13-424C-A81E-BB14A5282AF9}"/>
              </a:ext>
            </a:extLst>
          </p:cNvPr>
          <p:cNvSpPr/>
          <p:nvPr userDrawn="1"/>
        </p:nvSpPr>
        <p:spPr>
          <a:xfrm>
            <a:off x="6311770" y="4858649"/>
            <a:ext cx="423927" cy="14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52BFC-A6E2-4B21-BC1F-0ED5E83420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8221" y="4511891"/>
            <a:ext cx="7755717" cy="14420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675" dirty="0" smtClean="0">
                <a:latin typeface="Arial Nova Light" panose="020B0304020202020204" pitchFamily="34" charset="0"/>
              </a:defRPr>
            </a:lvl1pPr>
            <a:lvl2pPr>
              <a:defRPr lang="en-US" dirty="0" smtClean="0">
                <a:latin typeface="Arial Nova Light" panose="020B0304020202020204" pitchFamily="34" charset="0"/>
              </a:defRPr>
            </a:lvl2pPr>
            <a:lvl3pPr>
              <a:defRPr lang="en-US" dirty="0" smtClean="0">
                <a:latin typeface="Arial Nova Light" panose="020B0304020202020204" pitchFamily="34" charset="0"/>
              </a:defRPr>
            </a:lvl3pPr>
            <a:lvl4pPr>
              <a:defRPr lang="en-US" dirty="0" smtClean="0">
                <a:latin typeface="Arial Nova Light" panose="020B0304020202020204" pitchFamily="34" charset="0"/>
              </a:defRPr>
            </a:lvl4pPr>
            <a:lvl5pPr>
              <a:defRPr lang="nb-NO" dirty="0">
                <a:latin typeface="Arial Nova Light" panose="020B0304020202020204" pitchFamily="34" charset="0"/>
              </a:defRPr>
            </a:lvl5pPr>
          </a:lstStyle>
          <a:p>
            <a:pPr lvl="0">
              <a:buClr>
                <a:srgbClr val="5E8E8E"/>
              </a:buClr>
            </a:pPr>
            <a:r>
              <a:rPr lang="en-US" noProof="0"/>
              <a:t>References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EE4FC1-C3FC-457D-946F-B3A866E9BB7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88221" y="1077310"/>
            <a:ext cx="7755717" cy="339447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452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3D0-6E12-4761-B08C-5FBCCE90C42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AA2C0B-9B13-424C-A81E-BB14A5282AF9}"/>
              </a:ext>
            </a:extLst>
          </p:cNvPr>
          <p:cNvSpPr/>
          <p:nvPr userDrawn="1"/>
        </p:nvSpPr>
        <p:spPr>
          <a:xfrm>
            <a:off x="6311770" y="4858649"/>
            <a:ext cx="423927" cy="14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1152F4-9432-485F-BFD3-E9E09C0EA15F}"/>
              </a:ext>
            </a:extLst>
          </p:cNvPr>
          <p:cNvSpPr/>
          <p:nvPr userDrawn="1"/>
        </p:nvSpPr>
        <p:spPr>
          <a:xfrm>
            <a:off x="647635" y="4663606"/>
            <a:ext cx="8260839" cy="10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C4F0A4-6BF2-4D82-98A5-9D98675BB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40" y="202675"/>
            <a:ext cx="6218763" cy="323165"/>
          </a:xfrm>
          <a:prstGeom prst="rect">
            <a:avLst/>
          </a:prstGeom>
        </p:spPr>
        <p:txBody>
          <a:bodyPr lIns="36000"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52140ED-D124-4016-9128-0E80D5886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240" y="570339"/>
            <a:ext cx="6218763" cy="322660"/>
          </a:xfrm>
          <a:prstGeom prst="rect">
            <a:avLst/>
          </a:prstGeom>
        </p:spPr>
        <p:txBody>
          <a:bodyPr lIns="36000" anchor="ctr"/>
          <a:lstStyle>
            <a:lvl1pPr>
              <a:buNone/>
              <a:defRPr lang="en-US" sz="1500" kern="1200" dirty="0" smtClean="0">
                <a:solidFill>
                  <a:schemeClr val="accent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4B491B-8CD1-4CDE-A8C9-6F7B8B3A9E51}"/>
              </a:ext>
            </a:extLst>
          </p:cNvPr>
          <p:cNvSpPr/>
          <p:nvPr userDrawn="1"/>
        </p:nvSpPr>
        <p:spPr>
          <a:xfrm>
            <a:off x="6311770" y="4858649"/>
            <a:ext cx="423927" cy="14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noProof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0C569DF-FA57-41CF-9CBF-96AFD0CB00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8221" y="4511891"/>
            <a:ext cx="7755717" cy="14420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675" dirty="0" smtClean="0">
                <a:latin typeface="Arial Nova Light" panose="020B0304020202020204" pitchFamily="34" charset="0"/>
              </a:defRPr>
            </a:lvl1pPr>
            <a:lvl2pPr>
              <a:defRPr lang="en-US" dirty="0" smtClean="0">
                <a:latin typeface="Arial Nova Light" panose="020B0304020202020204" pitchFamily="34" charset="0"/>
              </a:defRPr>
            </a:lvl2pPr>
            <a:lvl3pPr>
              <a:defRPr lang="en-US" dirty="0" smtClean="0">
                <a:latin typeface="Arial Nova Light" panose="020B0304020202020204" pitchFamily="34" charset="0"/>
              </a:defRPr>
            </a:lvl3pPr>
            <a:lvl4pPr>
              <a:defRPr lang="en-US" dirty="0" smtClean="0">
                <a:latin typeface="Arial Nova Light" panose="020B0304020202020204" pitchFamily="34" charset="0"/>
              </a:defRPr>
            </a:lvl4pPr>
            <a:lvl5pPr>
              <a:defRPr lang="nb-NO" dirty="0">
                <a:latin typeface="Arial Nova Light" panose="020B0304020202020204" pitchFamily="34" charset="0"/>
              </a:defRPr>
            </a:lvl5pPr>
          </a:lstStyle>
          <a:p>
            <a:pPr lvl="0">
              <a:buClr>
                <a:srgbClr val="5E8E8E"/>
              </a:buClr>
            </a:pPr>
            <a:r>
              <a:rPr lang="en-US" noProof="0"/>
              <a:t>References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A8124DE-4CEF-4E24-B24D-FB6B5460D75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88221" y="1077310"/>
            <a:ext cx="7755717" cy="339447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879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4DCC56-339B-45B9-8B98-D0D372C09B1E}"/>
              </a:ext>
            </a:extLst>
          </p:cNvPr>
          <p:cNvSpPr/>
          <p:nvPr userDrawn="1"/>
        </p:nvSpPr>
        <p:spPr>
          <a:xfrm>
            <a:off x="7106983" y="4656399"/>
            <a:ext cx="1794421" cy="14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80C3865-D7B5-4250-9B1A-C4F7BB4763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8979" y="0"/>
            <a:ext cx="1955021" cy="51435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3D0-6E12-4761-B08C-5FBCCE90C42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CBF352-07D1-4058-883C-CDAC374C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40" y="202675"/>
            <a:ext cx="6218763" cy="323165"/>
          </a:xfrm>
          <a:prstGeom prst="rect">
            <a:avLst/>
          </a:prstGeom>
        </p:spPr>
        <p:txBody>
          <a:bodyPr lIns="36000"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7AE885-AF2A-4ED0-A466-79C185FDE3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240" y="570339"/>
            <a:ext cx="6218763" cy="322660"/>
          </a:xfrm>
          <a:prstGeom prst="rect">
            <a:avLst/>
          </a:prstGeom>
        </p:spPr>
        <p:txBody>
          <a:bodyPr lIns="36000" anchor="ctr"/>
          <a:lstStyle>
            <a:lvl1pPr>
              <a:buNone/>
              <a:defRPr lang="en-US" sz="1500" kern="1200" dirty="0" smtClean="0">
                <a:solidFill>
                  <a:schemeClr val="accent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6B5671-9618-4B5C-BBA6-045F4A98DE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221" y="4511891"/>
            <a:ext cx="6218763" cy="144201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US" sz="675" dirty="0" smtClean="0">
                <a:latin typeface="Arial Nova Light" panose="020B0304020202020204" pitchFamily="34" charset="0"/>
              </a:defRPr>
            </a:lvl1pPr>
            <a:lvl2pPr>
              <a:defRPr lang="en-US" dirty="0" smtClean="0">
                <a:latin typeface="Arial Nova Light" panose="020B0304020202020204" pitchFamily="34" charset="0"/>
              </a:defRPr>
            </a:lvl2pPr>
            <a:lvl3pPr>
              <a:defRPr lang="en-US" dirty="0" smtClean="0">
                <a:latin typeface="Arial Nova Light" panose="020B0304020202020204" pitchFamily="34" charset="0"/>
              </a:defRPr>
            </a:lvl3pPr>
            <a:lvl4pPr>
              <a:defRPr lang="en-US" dirty="0" smtClean="0">
                <a:latin typeface="Arial Nova Light" panose="020B0304020202020204" pitchFamily="34" charset="0"/>
              </a:defRPr>
            </a:lvl4pPr>
            <a:lvl5pPr>
              <a:defRPr lang="nb-NO" dirty="0">
                <a:latin typeface="Arial Nova Light" panose="020B0304020202020204" pitchFamily="34" charset="0"/>
              </a:defRPr>
            </a:lvl5pPr>
          </a:lstStyle>
          <a:p>
            <a:pPr lvl="0">
              <a:buClr>
                <a:srgbClr val="5E8E8E"/>
              </a:buClr>
            </a:pPr>
            <a:r>
              <a:rPr lang="en-US" noProof="0"/>
              <a:t>References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1FF9C08-F324-46C3-9F84-9D96CDFEC9A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88221" y="1077310"/>
            <a:ext cx="6218763" cy="339447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8976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ustom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4DCC56-339B-45B9-8B98-D0D372C09B1E}"/>
              </a:ext>
            </a:extLst>
          </p:cNvPr>
          <p:cNvSpPr/>
          <p:nvPr userDrawn="1"/>
        </p:nvSpPr>
        <p:spPr>
          <a:xfrm>
            <a:off x="6946384" y="4656399"/>
            <a:ext cx="1955021" cy="158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80C3865-D7B5-4250-9B1A-C4F7BB4763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8979" y="0"/>
            <a:ext cx="1955021" cy="51435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3D0-6E12-4761-B08C-5FBCCE90C42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2E58A0-F92F-442D-8C9A-2C296A409F1D}"/>
              </a:ext>
            </a:extLst>
          </p:cNvPr>
          <p:cNvSpPr/>
          <p:nvPr userDrawn="1"/>
        </p:nvSpPr>
        <p:spPr>
          <a:xfrm>
            <a:off x="645625" y="4627418"/>
            <a:ext cx="6350921" cy="14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AA29E7-E8E2-4B74-8DE9-423A33C1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40" y="202675"/>
            <a:ext cx="6218763" cy="323165"/>
          </a:xfrm>
          <a:prstGeom prst="rect">
            <a:avLst/>
          </a:prstGeom>
        </p:spPr>
        <p:txBody>
          <a:bodyPr lIns="36000"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723691A-A1D9-48CB-89B2-3B40F99A6F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240" y="570339"/>
            <a:ext cx="6218763" cy="322660"/>
          </a:xfrm>
          <a:prstGeom prst="rect">
            <a:avLst/>
          </a:prstGeom>
        </p:spPr>
        <p:txBody>
          <a:bodyPr lIns="36000" anchor="ctr"/>
          <a:lstStyle>
            <a:lvl1pPr>
              <a:buNone/>
              <a:defRPr lang="en-US" sz="1500" kern="1200" dirty="0" smtClean="0">
                <a:solidFill>
                  <a:schemeClr val="accent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5961CC9-DD97-4F5F-AF42-D0A701D7B7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221" y="4511891"/>
            <a:ext cx="6218763" cy="144201"/>
          </a:xfrm>
          <a:prstGeom prst="rect">
            <a:avLst/>
          </a:prstGeom>
        </p:spPr>
        <p:txBody>
          <a:bodyPr anchor="ctr"/>
          <a:lstStyle>
            <a:lvl1pPr>
              <a:buFont typeface="Arial" panose="020B0604020202020204" pitchFamily="34" charset="0"/>
              <a:buNone/>
              <a:defRPr lang="en-US" sz="675" dirty="0" smtClean="0">
                <a:latin typeface="Arial Nova Light" panose="020B0304020202020204" pitchFamily="34" charset="0"/>
              </a:defRPr>
            </a:lvl1pPr>
            <a:lvl2pPr>
              <a:defRPr lang="en-US" dirty="0" smtClean="0">
                <a:latin typeface="Arial Nova Light" panose="020B0304020202020204" pitchFamily="34" charset="0"/>
              </a:defRPr>
            </a:lvl2pPr>
            <a:lvl3pPr>
              <a:defRPr lang="en-US" dirty="0" smtClean="0">
                <a:latin typeface="Arial Nova Light" panose="020B0304020202020204" pitchFamily="34" charset="0"/>
              </a:defRPr>
            </a:lvl3pPr>
            <a:lvl4pPr>
              <a:defRPr lang="en-US" dirty="0" smtClean="0">
                <a:latin typeface="Arial Nova Light" panose="020B0304020202020204" pitchFamily="34" charset="0"/>
              </a:defRPr>
            </a:lvl4pPr>
            <a:lvl5pPr>
              <a:defRPr lang="nb-NO" dirty="0">
                <a:latin typeface="Arial Nova Light" panose="020B0304020202020204" pitchFamily="34" charset="0"/>
              </a:defRPr>
            </a:lvl5pPr>
          </a:lstStyle>
          <a:p>
            <a:pPr lvl="0">
              <a:buClr>
                <a:srgbClr val="5E8E8E"/>
              </a:buClr>
            </a:pPr>
            <a:r>
              <a:rPr lang="en-US" noProof="0"/>
              <a:t>References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703DEC1-BDE6-4C77-8B88-41A186EFA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88221" y="1077310"/>
            <a:ext cx="6218763" cy="339447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None/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  <a:lvl2pPr>
              <a:buClr>
                <a:schemeClr val="accent1"/>
              </a:buClr>
              <a:buNone/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2pPr>
            <a:lvl3pPr>
              <a:buClr>
                <a:schemeClr val="accent1"/>
              </a:buClr>
              <a:buNone/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3pPr>
            <a:lvl4pPr>
              <a:buClr>
                <a:schemeClr val="accent1"/>
              </a:buClr>
              <a:buNone/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4pPr>
            <a:lvl5pPr>
              <a:buClr>
                <a:schemeClr val="accent1"/>
              </a:buClr>
              <a:buNone/>
              <a:defRPr>
                <a:solidFill>
                  <a:schemeClr val="tx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349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Made by Benja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01426-554F-4E4E-90B6-799371BA1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D3D0-6E12-4761-B08C-5FBCCE90C42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491D0-607E-44B7-85B5-EF337D4A946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526E07-5F99-43F1-A1CF-F7BED77B8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4578" y="1697236"/>
            <a:ext cx="6864059" cy="874514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33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95B7C-293E-47DB-B863-577167B5D568}"/>
              </a:ext>
            </a:extLst>
          </p:cNvPr>
          <p:cNvSpPr/>
          <p:nvPr userDrawn="1"/>
        </p:nvSpPr>
        <p:spPr>
          <a:xfrm>
            <a:off x="0" y="-1"/>
            <a:ext cx="429215" cy="514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043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01426-554F-4E4E-90B6-799371BA1D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D3D0-6E12-4761-B08C-5FBCCE90C42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491D0-607E-44B7-85B5-EF337D4A946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F75B9DA-AAFB-488F-BE92-078815466C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051" y="951750"/>
            <a:ext cx="3240000" cy="3240000"/>
          </a:xfrm>
          <a:prstGeom prst="ellipse">
            <a:avLst/>
          </a:prstGeom>
          <a:ln w="76200">
            <a:solidFill>
              <a:schemeClr val="bg1"/>
            </a:solidFill>
          </a:ln>
        </p:spPr>
        <p:txBody>
          <a:bodyPr/>
          <a:lstStyle/>
          <a:p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6FC657-E556-4AF3-9FDF-21DD0749E5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4215" y="1773652"/>
            <a:ext cx="4732735" cy="679415"/>
          </a:xfrm>
          <a:prstGeom prst="rect">
            <a:avLst/>
          </a:prstGeom>
        </p:spPr>
        <p:txBody>
          <a:bodyPr anchor="ctr"/>
          <a:lstStyle>
            <a:lvl1pPr>
              <a:buNone/>
              <a:defRPr sz="24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920DCE2-F086-40E4-BE46-169F761E53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4214" y="2571751"/>
            <a:ext cx="4732735" cy="339707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35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Contact info 1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34A041-0560-41F8-AA73-E934FDBF3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6119" y="3030141"/>
            <a:ext cx="4732735" cy="339707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35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noProof="0"/>
              <a:t>Contact info 2</a:t>
            </a:r>
          </a:p>
        </p:txBody>
      </p:sp>
    </p:spTree>
    <p:extLst>
      <p:ext uri="{BB962C8B-B14F-4D97-AF65-F5344CB8AC3E}">
        <p14:creationId xmlns:p14="http://schemas.microsoft.com/office/powerpoint/2010/main" val="2769998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emplate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876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DFC0EF-9B4D-4CD1-B537-D4DDF330941C}"/>
              </a:ext>
            </a:extLst>
          </p:cNvPr>
          <p:cNvSpPr/>
          <p:nvPr userDrawn="1"/>
        </p:nvSpPr>
        <p:spPr>
          <a:xfrm>
            <a:off x="657226" y="4572001"/>
            <a:ext cx="8251248" cy="199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/>
          </a:p>
        </p:txBody>
      </p:sp>
    </p:spTree>
    <p:extLst>
      <p:ext uri="{BB962C8B-B14F-4D97-AF65-F5344CB8AC3E}">
        <p14:creationId xmlns:p14="http://schemas.microsoft.com/office/powerpoint/2010/main" val="2756357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97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955F-7813-4522-BB07-1724EC8D7947}" type="datetimeFigureOut">
              <a:rPr lang="es-MX" smtClean="0"/>
              <a:t>14/03/2022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0598E-A2FD-40B1-B859-7B1F2CB0B54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63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48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43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90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42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97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56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9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>
            <a:extLst>
              <a:ext uri="{FF2B5EF4-FFF2-40B4-BE49-F238E27FC236}">
                <a16:creationId xmlns:a16="http://schemas.microsoft.com/office/drawing/2014/main" id="{A4602572-4364-7D48-AFD5-85C609E7C7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54" y="-287806"/>
            <a:ext cx="4127500" cy="36703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49" y="1369218"/>
            <a:ext cx="8225389" cy="3535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1ECAD-4BD3-4311-8361-E5BB213F338F}" type="datetimeFigureOut">
              <a:rPr lang="en-GB" smtClean="0"/>
              <a:t>14-03-2022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E01BE-6689-47C5-A8DA-A3160FEE859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772D0-D5F9-314C-AFF8-B79F7E7A68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" y="4481537"/>
            <a:ext cx="1080000" cy="43361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146D683-FB0A-8D47-A8C2-5CEC949BA45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67" y="4472892"/>
            <a:ext cx="296185" cy="432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695B378-5C9E-B541-9999-18D79AFE13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61" y="4497415"/>
            <a:ext cx="58701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A9993E85-3984-4EFC-BD92-ABCDADA8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21" y="237309"/>
            <a:ext cx="6741975" cy="323166"/>
          </a:xfrm>
          <a:prstGeom prst="rect">
            <a:avLst/>
          </a:prstGeom>
        </p:spPr>
        <p:txBody>
          <a:bodyPr lIns="36000" anchor="t"/>
          <a:lstStyle/>
          <a:p>
            <a:pPr marL="0" lvl="0"/>
            <a:r>
              <a:rPr lang="en-US" noProof="0"/>
              <a:t>Click to edit Master title style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01C81FC-2220-42B4-AC07-55F12865075F}"/>
              </a:ext>
            </a:extLst>
          </p:cNvPr>
          <p:cNvCxnSpPr>
            <a:cxnSpLocks/>
          </p:cNvCxnSpPr>
          <p:nvPr userDrawn="1"/>
        </p:nvCxnSpPr>
        <p:spPr>
          <a:xfrm>
            <a:off x="714375" y="4722019"/>
            <a:ext cx="81246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log – International Climate Initiative (IKI) in Viet Nam">
            <a:extLst>
              <a:ext uri="{FF2B5EF4-FFF2-40B4-BE49-F238E27FC236}">
                <a16:creationId xmlns:a16="http://schemas.microsoft.com/office/drawing/2014/main" id="{E9FE0043-4E16-4ED3-AD90-9321665EEF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21" y="4783770"/>
            <a:ext cx="1207243" cy="2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5785FE7-044C-4E3E-8D49-4E8D76F45B9E}"/>
              </a:ext>
            </a:extLst>
          </p:cNvPr>
          <p:cNvSpPr txBox="1">
            <a:spLocks/>
          </p:cNvSpPr>
          <p:nvPr userDrawn="1"/>
        </p:nvSpPr>
        <p:spPr>
          <a:xfrm>
            <a:off x="2162204" y="4834989"/>
            <a:ext cx="2550305" cy="144201"/>
          </a:xfrm>
          <a:prstGeom prst="rect">
            <a:avLst/>
          </a:prstGeom>
        </p:spPr>
        <p:txBody>
          <a:bodyPr anchor="ctr"/>
          <a:lstStyle>
            <a:lvl1pPr marL="252000" indent="-252000" algn="l" defTabSz="914400" rtl="0" eaLnBrk="1" latinLnBrk="0" hangingPunct="1">
              <a:spcBef>
                <a:spcPts val="0"/>
              </a:spcBef>
              <a:buClr>
                <a:srgbClr val="38AB67"/>
              </a:buClr>
              <a:buFont typeface="Arial" panose="020B0604020202020204" pitchFamily="34" charset="0"/>
              <a:buNone/>
              <a:defRPr lang="en-US" sz="900" kern="1200" dirty="0" smtClean="0">
                <a:solidFill>
                  <a:srgbClr val="565659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rgbClr val="38AB67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rgbClr val="565659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rgbClr val="38AB67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rgbClr val="565659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rgbClr val="38AB67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rgbClr val="565659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rgbClr val="38AB67"/>
              </a:buClr>
              <a:buFont typeface="Arial" panose="020B0604020202020204" pitchFamily="34" charset="0"/>
              <a:buChar char="•"/>
              <a:defRPr lang="nb-NO" sz="1600" kern="1200" dirty="0">
                <a:solidFill>
                  <a:srgbClr val="565659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E8E8E"/>
              </a:buClr>
            </a:pPr>
            <a:r>
              <a:rPr lang="en-US" sz="675"/>
              <a:t>This project is financed by International Climate Initiative (IKI)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208BFD-6BD9-4879-8E7F-D945F457526A}"/>
              </a:ext>
            </a:extLst>
          </p:cNvPr>
          <p:cNvSpPr/>
          <p:nvPr userDrawn="1"/>
        </p:nvSpPr>
        <p:spPr>
          <a:xfrm>
            <a:off x="0" y="-1"/>
            <a:ext cx="429215" cy="5143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8421" y="4876743"/>
            <a:ext cx="866056" cy="1080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788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fld id="{370BD3D0-6E12-4761-B08C-5FBCCE90C421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8932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685800" rtl="0" eaLnBrk="1" latinLnBrk="0" hangingPunct="1">
        <a:spcBef>
          <a:spcPct val="0"/>
        </a:spcBef>
        <a:buNone/>
        <a:defRPr lang="nb-NO" sz="2100" b="1" kern="1200" smtClean="0">
          <a:solidFill>
            <a:schemeClr val="accent1"/>
          </a:solidFill>
          <a:latin typeface="Arial Nova Light" panose="020B0304020202020204" pitchFamily="34" charset="0"/>
          <a:ea typeface="+mj-ea"/>
          <a:cs typeface="+mj-cs"/>
        </a:defRPr>
      </a:lvl1pPr>
    </p:titleStyle>
    <p:bodyStyle>
      <a:lvl1pPr marL="189000" indent="-189000" algn="l" defTabSz="685800" rtl="0" eaLnBrk="1" latinLnBrk="0" hangingPunct="1">
        <a:spcBef>
          <a:spcPts val="0"/>
        </a:spcBef>
        <a:buClr>
          <a:srgbClr val="38AB67"/>
        </a:buClr>
        <a:buFont typeface="Arial" panose="020B0604020202020204" pitchFamily="34" charset="0"/>
        <a:buChar char="•"/>
        <a:defRPr sz="1200" kern="1200">
          <a:solidFill>
            <a:srgbClr val="565659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ts val="0"/>
        </a:spcBef>
        <a:buClr>
          <a:srgbClr val="38AB67"/>
        </a:buClr>
        <a:buFont typeface="Arial" panose="020B0604020202020204" pitchFamily="34" charset="0"/>
        <a:buChar char="•"/>
        <a:defRPr sz="1200" kern="1200">
          <a:solidFill>
            <a:srgbClr val="565659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ts val="0"/>
        </a:spcBef>
        <a:buClr>
          <a:srgbClr val="38AB67"/>
        </a:buClr>
        <a:buFont typeface="Arial" panose="020B0604020202020204" pitchFamily="34" charset="0"/>
        <a:buChar char="•"/>
        <a:defRPr sz="1200" kern="1200">
          <a:solidFill>
            <a:srgbClr val="565659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ts val="0"/>
        </a:spcBef>
        <a:buClr>
          <a:srgbClr val="38AB67"/>
        </a:buClr>
        <a:buFont typeface="Arial" panose="020B0604020202020204" pitchFamily="34" charset="0"/>
        <a:buChar char="•"/>
        <a:defRPr sz="1200" kern="1200">
          <a:solidFill>
            <a:srgbClr val="565659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ts val="0"/>
        </a:spcBef>
        <a:buClr>
          <a:srgbClr val="38AB67"/>
        </a:buClr>
        <a:buFont typeface="Arial" panose="020B0604020202020204" pitchFamily="34" charset="0"/>
        <a:buChar char="•"/>
        <a:defRPr sz="1200" kern="1200">
          <a:solidFill>
            <a:srgbClr val="565659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jpeg"/><Relationship Id="rId10" Type="http://schemas.openxmlformats.org/officeDocument/2006/relationships/hyperlink" Target="mailto:james.haselip@un.org" TargetMode="External"/><Relationship Id="rId4" Type="http://schemas.openxmlformats.org/officeDocument/2006/relationships/notesSlide" Target="../notesSlides/notesSlide1.xml"/><Relationship Id="rId9" Type="http://schemas.openxmlformats.org/officeDocument/2006/relationships/hyperlink" Target="mailto:kaol@dtu.d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kaol@dtu.dk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hyperlink" Target="mailto:james.haselip@un.or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0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0.png"/><Relationship Id="rId4" Type="http://schemas.openxmlformats.org/officeDocument/2006/relationships/hyperlink" Target="https://unfccc.int/process-and-meetings/conferences/glasgow-climate-change-conference-october-november-2021/outcomes-of-the-glasgow-climate-change-conferenc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0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8C762CD1-81E6-8D44-B867-F808312DDE49}"/>
              </a:ext>
            </a:extLst>
          </p:cNvPr>
          <p:cNvGrpSpPr/>
          <p:nvPr/>
        </p:nvGrpSpPr>
        <p:grpSpPr>
          <a:xfrm>
            <a:off x="0" y="2935"/>
            <a:ext cx="9144000" cy="5167342"/>
            <a:chOff x="1" y="-1"/>
            <a:chExt cx="9144000" cy="51673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0" b="26508"/>
            <a:stretch/>
          </p:blipFill>
          <p:spPr>
            <a:xfrm>
              <a:off x="1" y="-1"/>
              <a:ext cx="9144000" cy="5167342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D12EA0A-C73F-5043-8588-068C5986C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80" y="4492635"/>
              <a:ext cx="1116088" cy="448108"/>
            </a:xfrm>
            <a:prstGeom prst="rect">
              <a:avLst/>
            </a:prstGeom>
          </p:spPr>
        </p:pic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98C9B9C5-D0FD-AF4D-AFB7-FEA6542D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50" y="4492635"/>
              <a:ext cx="608899" cy="448108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255DA5E-0A10-8D47-A726-D84A1D111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867" y="4492635"/>
              <a:ext cx="311291" cy="454034"/>
            </a:xfrm>
            <a:prstGeom prst="rect">
              <a:avLst/>
            </a:prstGeom>
          </p:spPr>
        </p:pic>
      </p:grpSp>
      <p:sp>
        <p:nvSpPr>
          <p:cNvPr id="5" name="Undertitel 4"/>
          <p:cNvSpPr>
            <a:spLocks noGrp="1"/>
          </p:cNvSpPr>
          <p:nvPr>
            <p:ph type="subTitle" idx="1"/>
          </p:nvPr>
        </p:nvSpPr>
        <p:spPr>
          <a:xfrm>
            <a:off x="505641" y="1376930"/>
            <a:ext cx="4030733" cy="1591901"/>
          </a:xfrm>
        </p:spPr>
        <p:txBody>
          <a:bodyPr>
            <a:normAutofit fontScale="92500"/>
          </a:bodyPr>
          <a:lstStyle/>
          <a:p>
            <a:r>
              <a:rPr lang="en-GB" b="1" i="1" dirty="0" smtClean="0">
                <a:solidFill>
                  <a:schemeClr val="tx2">
                    <a:lumMod val="75000"/>
                  </a:schemeClr>
                </a:solidFill>
              </a:rPr>
              <a:t>Vision for Malawi's transformational change to clean cooking, COP26 outcomes incl.  new strategic opportunities to attract climate and carbon finance based on aligned SDG-NDC goals, gender and digital MRV/transparency transformation</a:t>
            </a:r>
            <a:endParaRPr lang="da-DK" dirty="0"/>
          </a:p>
        </p:txBody>
      </p:sp>
      <p:sp>
        <p:nvSpPr>
          <p:cNvPr id="6" name="Titel 6"/>
          <p:cNvSpPr txBox="1">
            <a:spLocks/>
          </p:cNvSpPr>
          <p:nvPr/>
        </p:nvSpPr>
        <p:spPr>
          <a:xfrm>
            <a:off x="505640" y="560623"/>
            <a:ext cx="8151471" cy="5716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300" b="1" dirty="0" smtClean="0">
                <a:latin typeface="+mn-lt"/>
                <a:cs typeface="Arial" panose="020B0604020202020204" pitchFamily="34" charset="0"/>
              </a:rPr>
              <a:t>Strategic </a:t>
            </a:r>
            <a:r>
              <a:rPr lang="da-DK" sz="3300" b="1" dirty="0" err="1" smtClean="0">
                <a:latin typeface="+mn-lt"/>
                <a:cs typeface="Arial" panose="020B0604020202020204" pitchFamily="34" charset="0"/>
              </a:rPr>
              <a:t>ideas</a:t>
            </a:r>
            <a:r>
              <a:rPr lang="da-DK" sz="3300" b="1" dirty="0" smtClean="0">
                <a:latin typeface="+mn-lt"/>
                <a:cs typeface="Arial" panose="020B0604020202020204" pitchFamily="34" charset="0"/>
              </a:rPr>
              <a:t> for Malawi to </a:t>
            </a:r>
            <a:r>
              <a:rPr lang="da-DK" sz="3300" b="1" dirty="0" err="1" smtClean="0">
                <a:latin typeface="+mn-lt"/>
                <a:cs typeface="Arial" panose="020B0604020202020204" pitchFamily="34" charset="0"/>
              </a:rPr>
              <a:t>attract</a:t>
            </a:r>
            <a:r>
              <a:rPr lang="da-DK" sz="33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da-DK" sz="3300" b="1" dirty="0" err="1" smtClean="0">
                <a:latin typeface="+mn-lt"/>
                <a:cs typeface="Arial" panose="020B0604020202020204" pitchFamily="34" charset="0"/>
              </a:rPr>
              <a:t>finance</a:t>
            </a:r>
            <a:r>
              <a:rPr lang="da-DK" sz="3300" b="1" dirty="0" smtClean="0">
                <a:latin typeface="+mn-lt"/>
                <a:cs typeface="Arial" panose="020B0604020202020204" pitchFamily="34" charset="0"/>
              </a:rPr>
              <a:t> for </a:t>
            </a:r>
            <a:r>
              <a:rPr lang="da-DK" sz="3300" b="1" dirty="0" err="1" smtClean="0">
                <a:latin typeface="+mn-lt"/>
                <a:cs typeface="Arial" panose="020B0604020202020204" pitchFamily="34" charset="0"/>
              </a:rPr>
              <a:t>clean</a:t>
            </a:r>
            <a:r>
              <a:rPr lang="da-DK" sz="33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da-DK" sz="3300" b="1" dirty="0" err="1" smtClean="0">
                <a:latin typeface="+mn-lt"/>
                <a:cs typeface="Arial" panose="020B0604020202020204" pitchFamily="34" charset="0"/>
              </a:rPr>
              <a:t>cooking</a:t>
            </a:r>
            <a:endParaRPr lang="da-DK" sz="2400" dirty="0">
              <a:latin typeface="+mn-l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282047" y="4007922"/>
            <a:ext cx="2571260" cy="878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140000"/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Courier New" pitchFamily="49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itchFamily="34" charset="0"/>
              <a:buNone/>
              <a:tabLst/>
              <a:defRPr/>
            </a:pPr>
            <a:r>
              <a:rPr kumimoji="0" lang="en-GB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Karen Holm </a:t>
            </a:r>
            <a:r>
              <a:rPr kumimoji="0" lang="en-GB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Olsen </a:t>
            </a:r>
            <a:r>
              <a:rPr kumimoji="0" lang="en-GB" altLang="en-US" sz="20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James Haselip</a:t>
            </a:r>
            <a:r>
              <a:rPr kumimoji="0" lang="en-GB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itchFamily="34" charset="0"/>
              <a:buNone/>
              <a:tabLst/>
              <a:defRPr/>
            </a:pPr>
            <a:r>
              <a:rPr kumimoji="0" lang="en-GB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Researchers</a:t>
            </a:r>
            <a:endParaRPr kumimoji="0" lang="en-GB" alt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itchFamily="34" charset="0"/>
              <a:buNone/>
              <a:tabLst/>
              <a:defRPr/>
            </a:pPr>
            <a:r>
              <a:rPr lang="en-GB" altLang="en-US" sz="2000" b="1" i="1" dirty="0" smtClean="0">
                <a:solidFill>
                  <a:schemeClr val="bg1"/>
                </a:solidFill>
                <a:latin typeface="Calibri"/>
                <a:hlinkClick r:id="rId9"/>
              </a:rPr>
              <a:t>kaol@dtu.dk</a:t>
            </a:r>
            <a:r>
              <a:rPr lang="en-GB" altLang="en-US" sz="2000" b="1" i="1" dirty="0" smtClean="0">
                <a:solidFill>
                  <a:schemeClr val="bg1"/>
                </a:solidFill>
                <a:latin typeface="Calibri"/>
              </a:rPr>
              <a:t> &amp; </a:t>
            </a:r>
            <a:r>
              <a:rPr lang="en-GB" altLang="en-US" sz="2000" b="1" i="1" dirty="0" smtClean="0">
                <a:solidFill>
                  <a:schemeClr val="bg1"/>
                </a:solidFill>
                <a:latin typeface="Calibri"/>
                <a:hlinkClick r:id="rId10"/>
              </a:rPr>
              <a:t>james.haselip@un.org</a:t>
            </a:r>
            <a:r>
              <a:rPr lang="en-GB" altLang="en-US" sz="2000" b="1" i="1" dirty="0" smtClean="0">
                <a:solidFill>
                  <a:schemeClr val="bg1"/>
                </a:solidFill>
                <a:latin typeface="Calibri"/>
              </a:rPr>
              <a:t> </a:t>
            </a:r>
            <a:endParaRPr kumimoji="0" lang="en-GB" alt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itchFamily="34" charset="0"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altLang="en-US" sz="1900" b="1" dirty="0">
                <a:solidFill>
                  <a:schemeClr val="bg1"/>
                </a:solidFill>
                <a:latin typeface="Calibri"/>
              </a:rPr>
              <a:t>UNEP  DTU  </a:t>
            </a:r>
            <a:r>
              <a:rPr lang="en-GB" altLang="en-US" sz="1900" b="1" dirty="0" smtClean="0">
                <a:solidFill>
                  <a:schemeClr val="bg1"/>
                </a:solidFill>
                <a:latin typeface="Calibri"/>
              </a:rPr>
              <a:t>Partnership/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itchFamily="34" charset="0"/>
              <a:buNone/>
              <a:tabLst/>
              <a:defRPr/>
            </a:pPr>
            <a:r>
              <a:rPr lang="en-GB" altLang="en-US" sz="1900" b="1" dirty="0" smtClean="0">
                <a:solidFill>
                  <a:schemeClr val="bg1"/>
                </a:solidFill>
                <a:latin typeface="Calibri"/>
              </a:rPr>
              <a:t>UNEP Copenhagen Climate Centre </a:t>
            </a:r>
            <a:endParaRPr lang="en-GB" altLang="en-US" sz="1900" b="1" dirty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0F0"/>
              </a:buClr>
              <a:buSzPct val="140000"/>
              <a:buFont typeface="Arial" pitchFamily="34" charset="0"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57813"/>
      </p:ext>
    </p:extLst>
  </p:cSld>
  <p:clrMapOvr>
    <a:masterClrMapping/>
  </p:clrMapOvr>
  <p:transition advTm="681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 err="1" smtClean="0"/>
              <a:t>Conclusion</a:t>
            </a:r>
            <a:endParaRPr lang="da-DK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05" y="1159813"/>
            <a:ext cx="8225389" cy="35356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400" b="1" dirty="0" smtClean="0">
                <a:solidFill>
                  <a:prstClr val="black"/>
                </a:solidFill>
                <a:ea typeface="+mj-ea"/>
                <a:cs typeface="+mj-cs"/>
              </a:rPr>
              <a:t>Three </a:t>
            </a:r>
            <a:r>
              <a:rPr lang="da-DK" sz="2400" b="1" dirty="0" err="1">
                <a:solidFill>
                  <a:prstClr val="black"/>
                </a:solidFill>
                <a:ea typeface="+mj-ea"/>
                <a:cs typeface="+mj-cs"/>
              </a:rPr>
              <a:t>strategic</a:t>
            </a:r>
            <a:r>
              <a:rPr lang="da-DK" sz="24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b="1" dirty="0" err="1">
                <a:solidFill>
                  <a:prstClr val="black"/>
                </a:solidFill>
                <a:ea typeface="+mj-ea"/>
                <a:cs typeface="+mj-cs"/>
              </a:rPr>
              <a:t>ideas</a:t>
            </a:r>
            <a:r>
              <a:rPr lang="da-DK" sz="24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>
                <a:solidFill>
                  <a:prstClr val="black"/>
                </a:solidFill>
                <a:ea typeface="+mj-ea"/>
                <a:cs typeface="+mj-cs"/>
              </a:rPr>
              <a:t>to </a:t>
            </a:r>
            <a:r>
              <a:rPr lang="da-DK" sz="2400" dirty="0" err="1">
                <a:solidFill>
                  <a:prstClr val="black"/>
                </a:solidFill>
                <a:ea typeface="+mj-ea"/>
                <a:cs typeface="+mj-cs"/>
              </a:rPr>
              <a:t>attract</a:t>
            </a:r>
            <a:r>
              <a:rPr lang="da-DK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err="1">
                <a:solidFill>
                  <a:prstClr val="black"/>
                </a:solidFill>
                <a:ea typeface="+mj-ea"/>
                <a:cs typeface="+mj-cs"/>
              </a:rPr>
              <a:t>finance</a:t>
            </a:r>
            <a:r>
              <a:rPr lang="da-DK" sz="2400" dirty="0">
                <a:solidFill>
                  <a:prstClr val="black"/>
                </a:solidFill>
                <a:ea typeface="+mj-ea"/>
                <a:cs typeface="+mj-cs"/>
              </a:rPr>
              <a:t> for the </a:t>
            </a:r>
            <a:r>
              <a:rPr lang="da-DK" sz="2400" dirty="0" err="1">
                <a:solidFill>
                  <a:prstClr val="black"/>
                </a:solidFill>
                <a:ea typeface="+mj-ea"/>
                <a:cs typeface="+mj-cs"/>
              </a:rPr>
              <a:t>clean</a:t>
            </a:r>
            <a:r>
              <a:rPr lang="da-DK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err="1">
                <a:solidFill>
                  <a:prstClr val="black"/>
                </a:solidFill>
                <a:ea typeface="+mj-ea"/>
                <a:cs typeface="+mj-cs"/>
              </a:rPr>
              <a:t>cooking</a:t>
            </a:r>
            <a:r>
              <a:rPr lang="da-DK" sz="2400" dirty="0">
                <a:solidFill>
                  <a:prstClr val="black"/>
                </a:solidFill>
                <a:ea typeface="+mj-ea"/>
                <a:cs typeface="+mj-cs"/>
              </a:rPr>
              <a:t> transformation in 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Malawi: 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400" u="sng" dirty="0" err="1" smtClean="0">
                <a:solidFill>
                  <a:prstClr val="black"/>
                </a:solidFill>
                <a:ea typeface="+mj-ea"/>
                <a:cs typeface="+mj-cs"/>
              </a:rPr>
              <a:t>Align</a:t>
            </a:r>
            <a:r>
              <a:rPr lang="da-DK" sz="2400" u="sng" dirty="0" smtClean="0">
                <a:solidFill>
                  <a:prstClr val="black"/>
                </a:solidFill>
                <a:ea typeface="+mj-ea"/>
                <a:cs typeface="+mj-cs"/>
              </a:rPr>
              <a:t> NDC and SDG </a:t>
            </a:r>
            <a:r>
              <a:rPr lang="da-DK" sz="2400" u="sng" dirty="0" err="1" smtClean="0">
                <a:solidFill>
                  <a:prstClr val="black"/>
                </a:solidFill>
                <a:ea typeface="+mj-ea"/>
                <a:cs typeface="+mj-cs"/>
              </a:rPr>
              <a:t>goals</a:t>
            </a:r>
            <a:r>
              <a:rPr lang="da-DK" sz="2400" u="sng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and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impact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assessment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for net-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zero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and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sustainable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development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at national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level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with the global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goals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in the Paris Agreement and 2030 Agenda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Attract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u="sng" dirty="0" err="1" smtClean="0">
                <a:solidFill>
                  <a:prstClr val="black"/>
                </a:solidFill>
                <a:ea typeface="+mj-ea"/>
                <a:cs typeface="+mj-cs"/>
              </a:rPr>
              <a:t>climate</a:t>
            </a:r>
            <a:r>
              <a:rPr lang="da-DK" sz="2400" u="sng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u="sng" dirty="0" err="1" smtClean="0">
                <a:solidFill>
                  <a:prstClr val="black"/>
                </a:solidFill>
                <a:ea typeface="+mj-ea"/>
                <a:cs typeface="+mj-cs"/>
              </a:rPr>
              <a:t>finance</a:t>
            </a:r>
            <a:r>
              <a:rPr lang="da-DK" sz="2400" u="sng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to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build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institutional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capacity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for MRV/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transparency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to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collect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and analyse data for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impact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assessment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of NDC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implementation</a:t>
            </a:r>
            <a:endParaRPr lang="da-DK" sz="24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Attract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u="sng" dirty="0" err="1" smtClean="0">
                <a:solidFill>
                  <a:prstClr val="black"/>
                </a:solidFill>
                <a:ea typeface="+mj-ea"/>
                <a:cs typeface="+mj-cs"/>
              </a:rPr>
              <a:t>carbon</a:t>
            </a:r>
            <a:r>
              <a:rPr lang="da-DK" sz="2400" u="sng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u="sng" dirty="0" err="1" smtClean="0">
                <a:solidFill>
                  <a:prstClr val="black"/>
                </a:solidFill>
                <a:ea typeface="+mj-ea"/>
                <a:cs typeface="+mj-cs"/>
              </a:rPr>
              <a:t>finance</a:t>
            </a:r>
            <a:r>
              <a:rPr lang="da-DK" sz="2400" u="sng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for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clean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cooking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policies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and programmes at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scale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,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designed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to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meet</a:t>
            </a:r>
            <a:r>
              <a:rPr lang="da-DK" sz="2400" dirty="0" smtClean="0">
                <a:solidFill>
                  <a:prstClr val="black"/>
                </a:solidFill>
                <a:ea typeface="+mj-ea"/>
                <a:cs typeface="+mj-cs"/>
              </a:rPr>
              <a:t> NDC national </a:t>
            </a:r>
            <a:r>
              <a:rPr lang="da-DK" sz="2400" dirty="0" err="1" smtClean="0">
                <a:solidFill>
                  <a:prstClr val="black"/>
                </a:solidFill>
                <a:ea typeface="+mj-ea"/>
                <a:cs typeface="+mj-cs"/>
              </a:rPr>
              <a:t>goals</a:t>
            </a:r>
            <a:endParaRPr lang="da-DK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3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03"/>
    </mc:Choice>
    <mc:Fallback>
      <p:transition spd="slow" advTm="66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766CC478-B392-6944-872F-469DB50F9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80944" r="901" b="3989"/>
          <a:stretch/>
        </p:blipFill>
        <p:spPr>
          <a:xfrm>
            <a:off x="0" y="2609693"/>
            <a:ext cx="9144000" cy="937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2" y="2833051"/>
            <a:ext cx="1075968" cy="43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9" y="2839622"/>
            <a:ext cx="587011" cy="4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189" y="2833051"/>
            <a:ext cx="296184" cy="432000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ctrTitle"/>
          </p:nvPr>
        </p:nvSpPr>
        <p:spPr>
          <a:xfrm>
            <a:off x="1198964" y="533013"/>
            <a:ext cx="6858000" cy="797023"/>
          </a:xfrm>
        </p:spPr>
        <p:txBody>
          <a:bodyPr/>
          <a:lstStyle/>
          <a:p>
            <a:r>
              <a:rPr lang="da-DK" dirty="0" err="1" smtClean="0">
                <a:solidFill>
                  <a:srgbClr val="002060"/>
                </a:solidFill>
              </a:rPr>
              <a:t>Thanks</a:t>
            </a:r>
            <a:r>
              <a:rPr lang="da-DK" dirty="0" smtClean="0">
                <a:solidFill>
                  <a:srgbClr val="002060"/>
                </a:solidFill>
              </a:rPr>
              <a:t>!</a:t>
            </a:r>
            <a:endParaRPr lang="da-DK" dirty="0">
              <a:solidFill>
                <a:srgbClr val="002060"/>
              </a:solidFill>
            </a:endParaRPr>
          </a:p>
        </p:txBody>
      </p:sp>
      <p:sp>
        <p:nvSpPr>
          <p:cNvPr id="9" name="Subtitle 4"/>
          <p:cNvSpPr>
            <a:spLocks noGrp="1"/>
          </p:cNvSpPr>
          <p:nvPr>
            <p:ph type="subTitle" idx="1"/>
          </p:nvPr>
        </p:nvSpPr>
        <p:spPr>
          <a:xfrm>
            <a:off x="1302448" y="1608589"/>
            <a:ext cx="6318702" cy="1169268"/>
          </a:xfrm>
        </p:spPr>
        <p:txBody>
          <a:bodyPr>
            <a:normAutofit/>
          </a:bodyPr>
          <a:lstStyle/>
          <a:p>
            <a:r>
              <a:rPr lang="da-DK" sz="1500" i="1" dirty="0"/>
              <a:t>Karen Holm </a:t>
            </a:r>
            <a:r>
              <a:rPr lang="da-DK" sz="1500" i="1" dirty="0" smtClean="0"/>
              <a:t>Olsen &amp; James Haselip, </a:t>
            </a:r>
            <a:r>
              <a:rPr lang="da-DK" sz="1500" i="1" dirty="0"/>
              <a:t>Senior </a:t>
            </a:r>
            <a:r>
              <a:rPr lang="da-DK" sz="1500" i="1" dirty="0" smtClean="0"/>
              <a:t>Researchers</a:t>
            </a:r>
            <a:endParaRPr lang="da-DK" sz="1500" i="1" dirty="0"/>
          </a:p>
          <a:p>
            <a:r>
              <a:rPr lang="da-DK" sz="1500" i="1" dirty="0"/>
              <a:t>UNEP DTU </a:t>
            </a:r>
            <a:r>
              <a:rPr lang="da-DK" sz="1500" i="1" dirty="0" smtClean="0"/>
              <a:t>Partnership/UNEP Copenhagen Climate Center</a:t>
            </a:r>
            <a:endParaRPr lang="da-DK" sz="1500" i="1" dirty="0"/>
          </a:p>
          <a:p>
            <a:r>
              <a:rPr lang="da-DK" sz="1500" i="1" dirty="0" smtClean="0"/>
              <a:t>Contacts: </a:t>
            </a:r>
            <a:r>
              <a:rPr lang="da-DK" sz="1500" i="1" dirty="0" smtClean="0">
                <a:hlinkClick r:id="rId8"/>
              </a:rPr>
              <a:t>kaol@dtu.dk</a:t>
            </a:r>
            <a:r>
              <a:rPr lang="da-DK" sz="1500" i="1" dirty="0" smtClean="0"/>
              <a:t> &amp; </a:t>
            </a:r>
            <a:r>
              <a:rPr lang="da-DK" sz="1500" i="1" dirty="0" smtClean="0">
                <a:hlinkClick r:id="rId9"/>
              </a:rPr>
              <a:t>james.haselip@un.org</a:t>
            </a:r>
            <a:r>
              <a:rPr lang="da-DK" sz="1500" i="1" dirty="0" smtClean="0"/>
              <a:t> </a:t>
            </a:r>
            <a:endParaRPr lang="da-DK" sz="15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63"/>
    </mc:Choice>
    <mc:Fallback>
      <p:transition spd="slow" advTm="1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" y="-1671"/>
            <a:ext cx="9141032" cy="5145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229" y="2575945"/>
            <a:ext cx="7582426" cy="1790700"/>
          </a:xfrm>
        </p:spPr>
        <p:txBody>
          <a:bodyPr>
            <a:normAutofit/>
          </a:bodyPr>
          <a:lstStyle/>
          <a:p>
            <a:pPr algn="l"/>
            <a:r>
              <a:rPr lang="en-GB" sz="2400" dirty="0" smtClean="0">
                <a:solidFill>
                  <a:schemeClr val="bg1"/>
                </a:solidFill>
              </a:rPr>
              <a:t>Who we are </a:t>
            </a:r>
            <a:r>
              <a:rPr lang="en-GB" sz="1200" dirty="0">
                <a:solidFill>
                  <a:schemeClr val="bg1"/>
                </a:solidFill>
              </a:rPr>
              <a:t/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 smtClean="0">
                <a:solidFill>
                  <a:schemeClr val="bg1"/>
                </a:solidFill>
              </a:rPr>
              <a:t>- Collaborating </a:t>
            </a:r>
            <a:r>
              <a:rPr lang="en-GB" sz="1200" dirty="0">
                <a:solidFill>
                  <a:schemeClr val="bg1"/>
                </a:solidFill>
              </a:rPr>
              <a:t>Centre supporting UNEP </a:t>
            </a:r>
            <a:r>
              <a:rPr lang="en-GB" sz="1200" dirty="0" smtClean="0">
                <a:solidFill>
                  <a:schemeClr val="bg1"/>
                </a:solidFill>
              </a:rPr>
              <a:t>for more than </a:t>
            </a:r>
            <a:r>
              <a:rPr lang="en-GB" sz="1200" dirty="0">
                <a:solidFill>
                  <a:schemeClr val="bg1"/>
                </a:solidFill>
              </a:rPr>
              <a:t>30 years, activities fully aligned with UNEP's Program of Work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 smtClean="0">
                <a:solidFill>
                  <a:schemeClr val="bg1"/>
                </a:solidFill>
              </a:rPr>
              <a:t>- 70 </a:t>
            </a:r>
            <a:r>
              <a:rPr lang="en-GB" sz="1200" dirty="0">
                <a:solidFill>
                  <a:schemeClr val="bg1"/>
                </a:solidFill>
              </a:rPr>
              <a:t>Staff from more than 26 different nations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 smtClean="0">
                <a:solidFill>
                  <a:schemeClr val="bg1"/>
                </a:solidFill>
              </a:rPr>
              <a:t>- Until 2022 part </a:t>
            </a:r>
            <a:r>
              <a:rPr lang="en-GB" sz="1200" dirty="0">
                <a:solidFill>
                  <a:schemeClr val="bg1"/>
                </a:solidFill>
              </a:rPr>
              <a:t>of DTU Management at the Technical University of Denmark with access to a broad range of scientists and specialists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 smtClean="0">
                <a:solidFill>
                  <a:schemeClr val="bg1"/>
                </a:solidFill>
              </a:rPr>
              <a:t>- A </a:t>
            </a:r>
            <a:r>
              <a:rPr lang="en-GB" sz="1200" dirty="0">
                <a:solidFill>
                  <a:schemeClr val="bg1"/>
                </a:solidFill>
              </a:rPr>
              <a:t>wide network of collaborating institutions and partners in more than 70 developing countries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 smtClean="0">
                <a:solidFill>
                  <a:schemeClr val="bg1"/>
                </a:solidFill>
              </a:rPr>
              <a:t>- Until 2022 a </a:t>
            </a:r>
            <a:r>
              <a:rPr lang="en-GB" sz="1200" dirty="0">
                <a:solidFill>
                  <a:schemeClr val="bg1"/>
                </a:solidFill>
              </a:rPr>
              <a:t>non profit public institution with highest standards on procedures, transparency and </a:t>
            </a:r>
            <a:r>
              <a:rPr lang="en-GB" sz="1200" dirty="0" smtClean="0">
                <a:solidFill>
                  <a:schemeClr val="bg1"/>
                </a:solidFill>
              </a:rPr>
              <a:t>accounting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8" name="Gruppe 2">
            <a:extLst>
              <a:ext uri="{FF2B5EF4-FFF2-40B4-BE49-F238E27FC236}">
                <a16:creationId xmlns:a16="http://schemas.microsoft.com/office/drawing/2014/main" id="{8C762CD1-81E6-8D44-B867-F808312DDE49}"/>
              </a:ext>
            </a:extLst>
          </p:cNvPr>
          <p:cNvGrpSpPr/>
          <p:nvPr/>
        </p:nvGrpSpPr>
        <p:grpSpPr>
          <a:xfrm>
            <a:off x="600335" y="4366645"/>
            <a:ext cx="2484279" cy="481848"/>
            <a:chOff x="-99595" y="-489170"/>
            <a:chExt cx="2484279" cy="48184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D12EA0A-C73F-5043-8588-068C5986C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596" y="-489170"/>
              <a:ext cx="1116088" cy="448108"/>
            </a:xfrm>
            <a:prstGeom prst="rect">
              <a:avLst/>
            </a:prstGeom>
          </p:spPr>
        </p:pic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98C9B9C5-D0FD-AF4D-AFB7-FEA6542D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33" y="-455430"/>
              <a:ext cx="608899" cy="448108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255DA5E-0A10-8D47-A726-D84A1D111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595" y="-461356"/>
              <a:ext cx="311291" cy="454034"/>
            </a:xfrm>
            <a:prstGeom prst="rect">
              <a:avLst/>
            </a:prstGeom>
          </p:spPr>
        </p:pic>
      </p:grpSp>
      <p:sp>
        <p:nvSpPr>
          <p:cNvPr id="12" name="Titel 6"/>
          <p:cNvSpPr txBox="1">
            <a:spLocks/>
          </p:cNvSpPr>
          <p:nvPr/>
        </p:nvSpPr>
        <p:spPr>
          <a:xfrm>
            <a:off x="356229" y="255823"/>
            <a:ext cx="7886700" cy="5716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UNEP DTU </a:t>
            </a:r>
            <a:r>
              <a:rPr kumimoji="0" lang="da-DK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Partnership</a:t>
            </a:r>
            <a:r>
              <a:rPr kumimoji="0" lang="da-DK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</a:t>
            </a:r>
            <a:r>
              <a:rPr kumimoji="0" lang="da-DK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renamed</a:t>
            </a:r>
            <a:r>
              <a:rPr kumimoji="0" lang="da-DK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UNEP Copenhagen </a:t>
            </a:r>
            <a:r>
              <a:rPr kumimoji="0" lang="da-DK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Climate</a:t>
            </a:r>
            <a:r>
              <a:rPr kumimoji="0" lang="da-DK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Centre (UNEP CCC) </a:t>
            </a:r>
            <a:r>
              <a:rPr kumimoji="0" lang="da-DK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effective</a:t>
            </a:r>
            <a:r>
              <a:rPr kumimoji="0" lang="da-DK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from 1 March 2022 </a:t>
            </a:r>
            <a:endParaRPr kumimoji="0" lang="da-DK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13"/>
    </mc:Choice>
    <mc:Fallback>
      <p:transition spd="slow" advTm="6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Malawi's</a:t>
            </a:r>
            <a:r>
              <a:rPr lang="da-DK" dirty="0" smtClean="0"/>
              <a:t> Energy Compact and vision for </a:t>
            </a:r>
            <a:r>
              <a:rPr lang="da-DK" dirty="0" err="1" smtClean="0"/>
              <a:t>transformational</a:t>
            </a:r>
            <a:r>
              <a:rPr lang="da-DK" dirty="0" smtClean="0"/>
              <a:t> </a:t>
            </a:r>
            <a:r>
              <a:rPr lang="da-DK" dirty="0" err="1" smtClean="0"/>
              <a:t>change</a:t>
            </a:r>
            <a:r>
              <a:rPr lang="da-DK" dirty="0" smtClean="0"/>
              <a:t> to </a:t>
            </a:r>
            <a:r>
              <a:rPr lang="da-DK" dirty="0" err="1" smtClean="0"/>
              <a:t>clean</a:t>
            </a:r>
            <a:r>
              <a:rPr lang="da-DK" dirty="0" smtClean="0"/>
              <a:t> </a:t>
            </a:r>
            <a:r>
              <a:rPr lang="da-DK" dirty="0" err="1" smtClean="0"/>
              <a:t>cooking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dirty="0" smtClean="0"/>
              <a:t>Vision: </a:t>
            </a:r>
            <a:r>
              <a:rPr lang="da-DK" dirty="0" err="1" smtClean="0"/>
              <a:t>Phase</a:t>
            </a:r>
            <a:r>
              <a:rPr lang="da-DK" dirty="0" smtClean="0"/>
              <a:t> out of </a:t>
            </a:r>
            <a:r>
              <a:rPr lang="da-DK" dirty="0" err="1" smtClean="0"/>
              <a:t>current</a:t>
            </a:r>
            <a:r>
              <a:rPr lang="da-DK" dirty="0" smtClean="0"/>
              <a:t> open </a:t>
            </a:r>
            <a:r>
              <a:rPr lang="da-DK" dirty="0" err="1" smtClean="0"/>
              <a:t>fireplaces</a:t>
            </a:r>
            <a:r>
              <a:rPr lang="da-DK" dirty="0" smtClean="0"/>
              <a:t> </a:t>
            </a:r>
            <a:r>
              <a:rPr lang="da-DK" dirty="0" err="1" smtClean="0"/>
              <a:t>using</a:t>
            </a:r>
            <a:r>
              <a:rPr lang="da-DK" dirty="0" smtClean="0"/>
              <a:t> </a:t>
            </a:r>
            <a:r>
              <a:rPr lang="da-DK" dirty="0" err="1" smtClean="0"/>
              <a:t>unsustainably</a:t>
            </a:r>
            <a:r>
              <a:rPr lang="da-DK" dirty="0" smtClean="0"/>
              <a:t> </a:t>
            </a:r>
            <a:r>
              <a:rPr lang="da-DK" dirty="0" err="1" smtClean="0"/>
              <a:t>produced</a:t>
            </a:r>
            <a:r>
              <a:rPr lang="da-DK" dirty="0" smtClean="0"/>
              <a:t> </a:t>
            </a:r>
            <a:r>
              <a:rPr lang="da-DK" dirty="0" err="1" smtClean="0"/>
              <a:t>charcoal</a:t>
            </a:r>
            <a:r>
              <a:rPr lang="da-DK" dirty="0" smtClean="0"/>
              <a:t>/</a:t>
            </a:r>
            <a:r>
              <a:rPr lang="da-DK" dirty="0" err="1" smtClean="0"/>
              <a:t>firewood</a:t>
            </a:r>
            <a:r>
              <a:rPr lang="da-DK" dirty="0"/>
              <a:t> </a:t>
            </a:r>
            <a:r>
              <a:rPr lang="da-DK" dirty="0" smtClean="0"/>
              <a:t>with negative </a:t>
            </a:r>
            <a:r>
              <a:rPr lang="da-DK" dirty="0" err="1" smtClean="0"/>
              <a:t>health</a:t>
            </a:r>
            <a:r>
              <a:rPr lang="da-DK" dirty="0" smtClean="0"/>
              <a:t> </a:t>
            </a:r>
            <a:r>
              <a:rPr lang="da-DK" dirty="0" err="1" smtClean="0"/>
              <a:t>impacts</a:t>
            </a:r>
            <a:r>
              <a:rPr lang="da-DK" dirty="0" smtClean="0"/>
              <a:t> and transition to </a:t>
            </a:r>
            <a:r>
              <a:rPr lang="da-DK" dirty="0" err="1" smtClean="0"/>
              <a:t>renewable</a:t>
            </a:r>
            <a:r>
              <a:rPr lang="da-DK" dirty="0" smtClean="0"/>
              <a:t> </a:t>
            </a:r>
            <a:r>
              <a:rPr lang="da-DK" dirty="0" err="1" smtClean="0"/>
              <a:t>energy</a:t>
            </a:r>
            <a:r>
              <a:rPr lang="da-DK" dirty="0" smtClean="0"/>
              <a:t> (RE) </a:t>
            </a:r>
            <a:r>
              <a:rPr lang="da-DK" dirty="0" err="1" smtClean="0"/>
              <a:t>production</a:t>
            </a:r>
            <a:r>
              <a:rPr lang="da-DK" dirty="0" smtClean="0"/>
              <a:t> and GHG emission </a:t>
            </a:r>
            <a:r>
              <a:rPr lang="da-DK" dirty="0" err="1" smtClean="0"/>
              <a:t>reductions</a:t>
            </a:r>
            <a:r>
              <a:rPr lang="da-DK" dirty="0" smtClean="0"/>
              <a:t> (at </a:t>
            </a:r>
            <a:r>
              <a:rPr lang="da-DK" dirty="0" err="1" smtClean="0"/>
              <a:t>least</a:t>
            </a:r>
            <a:r>
              <a:rPr lang="da-DK" dirty="0" smtClean="0"/>
              <a:t> 40%)</a:t>
            </a:r>
          </a:p>
          <a:p>
            <a:r>
              <a:rPr lang="da-DK" dirty="0" smtClean="0"/>
              <a:t>On the </a:t>
            </a:r>
            <a:r>
              <a:rPr lang="da-DK" dirty="0" err="1" smtClean="0"/>
              <a:t>pathway</a:t>
            </a:r>
            <a:r>
              <a:rPr lang="da-DK" dirty="0" smtClean="0"/>
              <a:t> to </a:t>
            </a:r>
            <a:r>
              <a:rPr lang="da-DK" u="sng" dirty="0" smtClean="0"/>
              <a:t>net-</a:t>
            </a:r>
            <a:r>
              <a:rPr lang="da-DK" u="sng" dirty="0" err="1" smtClean="0"/>
              <a:t>zero</a:t>
            </a:r>
            <a:r>
              <a:rPr lang="da-DK" u="sng" dirty="0" smtClean="0"/>
              <a:t> emissions by 2050 </a:t>
            </a:r>
            <a:r>
              <a:rPr lang="da-DK" dirty="0" smtClean="0"/>
              <a:t>the </a:t>
            </a:r>
            <a:r>
              <a:rPr lang="da-DK" dirty="0" err="1" smtClean="0"/>
              <a:t>entire</a:t>
            </a:r>
            <a:r>
              <a:rPr lang="da-DK" dirty="0" smtClean="0"/>
              <a:t> </a:t>
            </a:r>
            <a:r>
              <a:rPr lang="da-DK" dirty="0" err="1" smtClean="0"/>
              <a:t>biomass</a:t>
            </a:r>
            <a:r>
              <a:rPr lang="da-DK" dirty="0" smtClean="0"/>
              <a:t> </a:t>
            </a:r>
            <a:r>
              <a:rPr lang="da-DK" dirty="0" err="1" smtClean="0"/>
              <a:t>fuels</a:t>
            </a:r>
            <a:r>
              <a:rPr lang="da-DK" dirty="0" smtClean="0"/>
              <a:t> </a:t>
            </a:r>
            <a:r>
              <a:rPr lang="da-DK" dirty="0" err="1" smtClean="0"/>
              <a:t>should</a:t>
            </a:r>
            <a:r>
              <a:rPr lang="da-DK" dirty="0" smtClean="0"/>
              <a:t> </a:t>
            </a:r>
            <a:r>
              <a:rPr lang="da-DK" dirty="0" err="1" smtClean="0"/>
              <a:t>come</a:t>
            </a:r>
            <a:r>
              <a:rPr lang="da-DK" dirty="0" smtClean="0"/>
              <a:t> from </a:t>
            </a:r>
            <a:r>
              <a:rPr lang="da-DK" dirty="0" err="1" smtClean="0"/>
              <a:t>sustainably</a:t>
            </a:r>
            <a:r>
              <a:rPr lang="da-DK" dirty="0" smtClean="0"/>
              <a:t> managed RE (solar PV, </a:t>
            </a:r>
            <a:r>
              <a:rPr lang="da-DK" dirty="0" err="1" smtClean="0"/>
              <a:t>wind</a:t>
            </a:r>
            <a:r>
              <a:rPr lang="da-DK" dirty="0" smtClean="0"/>
              <a:t>, </a:t>
            </a:r>
            <a:r>
              <a:rPr lang="da-DK" dirty="0" err="1" smtClean="0"/>
              <a:t>geothermal</a:t>
            </a:r>
            <a:r>
              <a:rPr lang="da-DK" dirty="0" smtClean="0"/>
              <a:t> etc.) and/or </a:t>
            </a:r>
            <a:r>
              <a:rPr lang="da-DK" dirty="0" err="1" smtClean="0"/>
              <a:t>modern</a:t>
            </a:r>
            <a:r>
              <a:rPr lang="da-DK" dirty="0" smtClean="0"/>
              <a:t> </a:t>
            </a:r>
            <a:r>
              <a:rPr lang="da-DK" dirty="0" err="1" smtClean="0"/>
              <a:t>energy</a:t>
            </a:r>
            <a:r>
              <a:rPr lang="da-DK" dirty="0" smtClean="0"/>
              <a:t> </a:t>
            </a:r>
            <a:r>
              <a:rPr lang="da-DK" dirty="0" err="1" smtClean="0"/>
              <a:t>cooking</a:t>
            </a:r>
            <a:r>
              <a:rPr lang="da-DK" dirty="0" smtClean="0"/>
              <a:t> services (</a:t>
            </a:r>
            <a:r>
              <a:rPr lang="da-DK" dirty="0" err="1" smtClean="0"/>
              <a:t>e.g</a:t>
            </a:r>
            <a:r>
              <a:rPr lang="da-DK" dirty="0" smtClean="0"/>
              <a:t>. LPG, </a:t>
            </a:r>
            <a:r>
              <a:rPr lang="da-DK" dirty="0" err="1" smtClean="0"/>
              <a:t>electric</a:t>
            </a:r>
            <a:r>
              <a:rPr lang="da-DK" dirty="0" smtClean="0"/>
              <a:t> and solar </a:t>
            </a:r>
            <a:r>
              <a:rPr lang="da-DK" dirty="0" err="1" smtClean="0"/>
              <a:t>cooking</a:t>
            </a:r>
            <a:r>
              <a:rPr lang="da-DK" dirty="0" smtClean="0"/>
              <a:t>).  </a:t>
            </a:r>
          </a:p>
          <a:p>
            <a:r>
              <a:rPr lang="da-DK" u="sng" dirty="0" smtClean="0"/>
              <a:t>Positive SDG </a:t>
            </a:r>
            <a:r>
              <a:rPr lang="da-DK" u="sng" dirty="0" err="1" smtClean="0"/>
              <a:t>impacts</a:t>
            </a:r>
            <a:r>
              <a:rPr lang="da-DK" u="sng" dirty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related</a:t>
            </a:r>
            <a:r>
              <a:rPr lang="da-DK" dirty="0" smtClean="0"/>
              <a:t> to </a:t>
            </a:r>
            <a:r>
              <a:rPr lang="da-DK" dirty="0" err="1" smtClean="0"/>
              <a:t>increased</a:t>
            </a:r>
            <a:r>
              <a:rPr lang="da-DK" dirty="0" smtClean="0"/>
              <a:t> </a:t>
            </a:r>
            <a:r>
              <a:rPr lang="da-DK" dirty="0" err="1" smtClean="0"/>
              <a:t>forest</a:t>
            </a:r>
            <a:r>
              <a:rPr lang="da-DK" dirty="0" smtClean="0"/>
              <a:t> restoration and </a:t>
            </a:r>
            <a:r>
              <a:rPr lang="da-DK" dirty="0" err="1" smtClean="0"/>
              <a:t>reduced</a:t>
            </a:r>
            <a:r>
              <a:rPr lang="da-DK" dirty="0" smtClean="0"/>
              <a:t> land </a:t>
            </a:r>
            <a:r>
              <a:rPr lang="da-DK" dirty="0" err="1" smtClean="0"/>
              <a:t>degradation</a:t>
            </a:r>
            <a:r>
              <a:rPr lang="da-DK" dirty="0" smtClean="0"/>
              <a:t> (SDG 15), </a:t>
            </a:r>
            <a:r>
              <a:rPr lang="da-DK" dirty="0" err="1" smtClean="0"/>
              <a:t>reduced</a:t>
            </a:r>
            <a:r>
              <a:rPr lang="da-DK" dirty="0" smtClean="0"/>
              <a:t> </a:t>
            </a:r>
            <a:r>
              <a:rPr lang="da-DK" dirty="0" err="1" smtClean="0"/>
              <a:t>health</a:t>
            </a:r>
            <a:r>
              <a:rPr lang="da-DK" dirty="0" smtClean="0"/>
              <a:t> </a:t>
            </a:r>
            <a:r>
              <a:rPr lang="da-DK" dirty="0" err="1" smtClean="0"/>
              <a:t>impacts</a:t>
            </a:r>
            <a:r>
              <a:rPr lang="da-DK" dirty="0" smtClean="0"/>
              <a:t> (SDG 3), </a:t>
            </a:r>
            <a:r>
              <a:rPr lang="da-DK" dirty="0" err="1" smtClean="0"/>
              <a:t>gender-transformative</a:t>
            </a:r>
            <a:r>
              <a:rPr lang="da-DK" dirty="0" smtClean="0"/>
              <a:t> approach to </a:t>
            </a:r>
            <a:r>
              <a:rPr lang="da-DK" dirty="0" err="1" smtClean="0"/>
              <a:t>equality</a:t>
            </a:r>
            <a:r>
              <a:rPr lang="da-DK" dirty="0" smtClean="0"/>
              <a:t> (SDG 5), </a:t>
            </a:r>
            <a:r>
              <a:rPr lang="da-DK" dirty="0" err="1" smtClean="0"/>
              <a:t>income</a:t>
            </a:r>
            <a:r>
              <a:rPr lang="da-DK" dirty="0" smtClean="0"/>
              <a:t> generation and </a:t>
            </a:r>
            <a:r>
              <a:rPr lang="da-DK" dirty="0" err="1" smtClean="0"/>
              <a:t>poverty</a:t>
            </a:r>
            <a:r>
              <a:rPr lang="da-DK" dirty="0" smtClean="0"/>
              <a:t> </a:t>
            </a:r>
            <a:r>
              <a:rPr lang="da-DK" dirty="0" err="1" smtClean="0"/>
              <a:t>reduction</a:t>
            </a:r>
            <a:r>
              <a:rPr lang="da-DK" dirty="0" smtClean="0"/>
              <a:t> (SDG 1).</a:t>
            </a:r>
          </a:p>
          <a:p>
            <a:r>
              <a:rPr lang="da-DK" dirty="0" err="1" smtClean="0"/>
              <a:t>Attracting</a:t>
            </a:r>
            <a:r>
              <a:rPr lang="da-DK" dirty="0" smtClean="0"/>
              <a:t> innovative </a:t>
            </a:r>
            <a:r>
              <a:rPr lang="da-DK" u="sng" dirty="0" err="1" smtClean="0"/>
              <a:t>carbon</a:t>
            </a:r>
            <a:r>
              <a:rPr lang="da-DK" u="sng" dirty="0" smtClean="0"/>
              <a:t> and </a:t>
            </a:r>
            <a:r>
              <a:rPr lang="da-DK" u="sng" dirty="0" err="1" smtClean="0"/>
              <a:t>climate</a:t>
            </a:r>
            <a:r>
              <a:rPr lang="da-DK" u="sng" dirty="0" smtClean="0"/>
              <a:t> </a:t>
            </a:r>
            <a:r>
              <a:rPr lang="da-DK" u="sng" dirty="0" err="1" smtClean="0"/>
              <a:t>finance</a:t>
            </a:r>
            <a:r>
              <a:rPr lang="da-DK" u="sng" dirty="0" smtClean="0"/>
              <a:t> </a:t>
            </a:r>
            <a:r>
              <a:rPr lang="da-DK" dirty="0" err="1" smtClean="0"/>
              <a:t>can</a:t>
            </a:r>
            <a:r>
              <a:rPr lang="da-DK" dirty="0" smtClean="0"/>
              <a:t> </a:t>
            </a:r>
            <a:r>
              <a:rPr lang="da-DK" dirty="0" err="1" smtClean="0"/>
              <a:t>help</a:t>
            </a:r>
            <a:r>
              <a:rPr lang="da-DK" dirty="0" smtClean="0"/>
              <a:t> </a:t>
            </a:r>
            <a:r>
              <a:rPr lang="da-DK" dirty="0" err="1" smtClean="0"/>
              <a:t>accelerate</a:t>
            </a:r>
            <a:r>
              <a:rPr lang="da-DK" dirty="0" smtClean="0"/>
              <a:t> the transition to </a:t>
            </a:r>
            <a:r>
              <a:rPr lang="da-DK" dirty="0" err="1" smtClean="0"/>
              <a:t>clean</a:t>
            </a:r>
            <a:r>
              <a:rPr lang="da-DK" dirty="0" smtClean="0"/>
              <a:t> </a:t>
            </a:r>
            <a:r>
              <a:rPr lang="da-DK" dirty="0" err="1" smtClean="0"/>
              <a:t>cooking</a:t>
            </a:r>
            <a:endParaRPr lang="da-DK" dirty="0"/>
          </a:p>
        </p:txBody>
      </p:sp>
      <p:sp>
        <p:nvSpPr>
          <p:cNvPr id="4" name="TextBox 3"/>
          <p:cNvSpPr txBox="1"/>
          <p:nvPr/>
        </p:nvSpPr>
        <p:spPr>
          <a:xfrm>
            <a:off x="5723906" y="4434020"/>
            <a:ext cx="1905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 smtClean="0"/>
              <a:t>Source: Malawi SDG7 </a:t>
            </a:r>
            <a:r>
              <a:rPr lang="da-DK" sz="800" dirty="0" err="1" smtClean="0"/>
              <a:t>Cleaner</a:t>
            </a:r>
            <a:r>
              <a:rPr lang="da-DK" sz="800" dirty="0" smtClean="0"/>
              <a:t> Cooking Energy Compact, 22 Sep. 2021</a:t>
            </a:r>
            <a:endParaRPr lang="da-DK" sz="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4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51"/>
    </mc:Choice>
    <mc:Fallback>
      <p:transition spd="slow" advTm="11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75" y="95714"/>
            <a:ext cx="8165028" cy="994172"/>
          </a:xfrm>
        </p:spPr>
        <p:txBody>
          <a:bodyPr>
            <a:normAutofit/>
          </a:bodyPr>
          <a:lstStyle/>
          <a:p>
            <a:r>
              <a:rPr lang="da-DK" b="0" dirty="0" smtClean="0"/>
              <a:t>Strategic </a:t>
            </a:r>
            <a:r>
              <a:rPr lang="da-DK" b="0" dirty="0" err="1" smtClean="0"/>
              <a:t>opportunities</a:t>
            </a:r>
            <a:r>
              <a:rPr lang="da-DK" b="0" dirty="0" smtClean="0"/>
              <a:t> for Malawi to </a:t>
            </a:r>
            <a:r>
              <a:rPr lang="da-DK" b="0" dirty="0" err="1" smtClean="0"/>
              <a:t>attract</a:t>
            </a:r>
            <a:r>
              <a:rPr lang="da-DK" b="0" dirty="0" smtClean="0"/>
              <a:t> </a:t>
            </a:r>
            <a:r>
              <a:rPr lang="da-DK" b="0" dirty="0" err="1" smtClean="0"/>
              <a:t>finance</a:t>
            </a:r>
            <a:r>
              <a:rPr lang="da-DK" b="0" dirty="0" smtClean="0"/>
              <a:t> for </a:t>
            </a:r>
            <a:r>
              <a:rPr lang="da-DK" b="0" dirty="0" err="1" smtClean="0"/>
              <a:t>clean</a:t>
            </a:r>
            <a:r>
              <a:rPr lang="da-DK" b="0" dirty="0" smtClean="0"/>
              <a:t> </a:t>
            </a:r>
            <a:r>
              <a:rPr lang="da-DK" b="0" dirty="0" err="1" smtClean="0"/>
              <a:t>cooking</a:t>
            </a:r>
            <a:r>
              <a:rPr lang="da-DK" b="0" dirty="0" smtClean="0"/>
              <a:t> under the Paris Agreement</a:t>
            </a:r>
            <a:endParaRPr lang="da-DK" sz="18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9274" y="993428"/>
            <a:ext cx="6261323" cy="3445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8098" y="3771516"/>
            <a:ext cx="181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'The COP26 Climate Change Conference. Status of </a:t>
            </a:r>
            <a:r>
              <a:rPr kumimoji="0" lang="da-DK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</a:t>
            </a:r>
            <a:r>
              <a:rPr kumimoji="0" lang="da-DK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negotiations</a:t>
            </a:r>
            <a:r>
              <a:rPr kumimoji="0" lang="da-DK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da-DK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issues</a:t>
            </a:r>
            <a:r>
              <a:rPr kumimoji="0" lang="da-DK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da-DK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</a:t>
            </a:r>
            <a:r>
              <a:rPr kumimoji="0" lang="da-DK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', European Parliament, </a:t>
            </a:r>
            <a:r>
              <a:rPr kumimoji="0" lang="da-DK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</a:t>
            </a:r>
            <a:r>
              <a:rPr kumimoji="0" lang="da-DK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2021</a:t>
            </a: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38660" y="897503"/>
            <a:ext cx="1971303" cy="1617144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val 5"/>
          <p:cNvSpPr/>
          <p:nvPr/>
        </p:nvSpPr>
        <p:spPr>
          <a:xfrm>
            <a:off x="521773" y="2715961"/>
            <a:ext cx="2120518" cy="1722533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Oval 6"/>
          <p:cNvSpPr/>
          <p:nvPr/>
        </p:nvSpPr>
        <p:spPr>
          <a:xfrm>
            <a:off x="2565070" y="1882239"/>
            <a:ext cx="1900052" cy="1235034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3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3"/>
    </mc:Choice>
    <mc:Fallback>
      <p:transition spd="slow" advTm="38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191957"/>
            <a:ext cx="8290162" cy="994172"/>
          </a:xfrm>
        </p:spPr>
        <p:txBody>
          <a:bodyPr>
            <a:normAutofit/>
          </a:bodyPr>
          <a:lstStyle/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Main </a:t>
            </a:r>
            <a:r>
              <a:rPr lang="da-DK" dirty="0" err="1" smtClean="0">
                <a:solidFill>
                  <a:schemeClr val="accent1">
                    <a:lumMod val="50000"/>
                  </a:schemeClr>
                </a:solidFill>
              </a:rPr>
              <a:t>outcomes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 of the Glasgow Climate Pact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28650" y="1247829"/>
            <a:ext cx="8198724" cy="32447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shift in vision and rhetoric: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and strong recognition of the role of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incl.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data/evidence based policy making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Considerable increase in number of net-zero emissions pledges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Shift gears on ambition and action: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Aligning NDCs with net-zero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Revisit and strengthen 2030 targets next year in 2022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ministerial round table on pre-2030 ambition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fossil fuel subsidies in the decision text for the first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Urges submissions of NDCs and long-term strategies from countries who have not yet done so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number of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interesting announcements (</a:t>
            </a:r>
            <a:r>
              <a:rPr lang="en-GB" sz="1800" dirty="0" smtClean="0">
                <a:solidFill>
                  <a:prstClr val="black"/>
                </a:solidFill>
                <a:latin typeface="Calibri" panose="020F0502020204030204"/>
              </a:rPr>
              <a:t>cleaner cooking pledge, global coal to clean power transition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halt and reverse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deforestation pledge,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zero-emissions cars, methane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pledge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2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47"/>
    </mc:Choice>
    <mc:Fallback>
      <p:transition spd="slow" advTm="10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172904"/>
            <a:ext cx="7886700" cy="994172"/>
          </a:xfrm>
        </p:spPr>
        <p:txBody>
          <a:bodyPr>
            <a:normAutofit/>
          </a:bodyPr>
          <a:lstStyle/>
          <a:p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New </a:t>
            </a:r>
            <a:r>
              <a:rPr lang="da-DK" dirty="0" err="1" smtClean="0">
                <a:solidFill>
                  <a:schemeClr val="accent1">
                    <a:lumMod val="50000"/>
                  </a:schemeClr>
                </a:solidFill>
              </a:rPr>
              <a:t>finance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 options </a:t>
            </a:r>
            <a:r>
              <a:rPr lang="da-DK" dirty="0" err="1" smtClean="0">
                <a:solidFill>
                  <a:schemeClr val="accent1">
                    <a:lumMod val="50000"/>
                  </a:schemeClr>
                </a:solidFill>
              </a:rPr>
              <a:t>incl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. for adaptation, </a:t>
            </a:r>
            <a:r>
              <a:rPr lang="da-DK" dirty="0" err="1" smtClean="0">
                <a:solidFill>
                  <a:schemeClr val="accent1">
                    <a:lumMod val="50000"/>
                  </a:schemeClr>
                </a:solidFill>
              </a:rPr>
              <a:t>loss</a:t>
            </a:r>
            <a:r>
              <a:rPr lang="da-DK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da-DK" dirty="0" err="1" smtClean="0">
                <a:solidFill>
                  <a:schemeClr val="accent1">
                    <a:lumMod val="50000"/>
                  </a:schemeClr>
                </a:solidFill>
              </a:rPr>
              <a:t>damage</a:t>
            </a:r>
            <a:endParaRPr lang="da-D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989464"/>
            <a:ext cx="8225389" cy="3368780"/>
          </a:xfrm>
        </p:spPr>
        <p:txBody>
          <a:bodyPr>
            <a:normAutofit/>
          </a:bodyPr>
          <a:lstStyle/>
          <a:p>
            <a:pPr>
              <a:buClr>
                <a:srgbClr val="00B0F0"/>
              </a:buClr>
            </a:pPr>
            <a:r>
              <a:rPr lang="en-GB" dirty="0" smtClean="0"/>
              <a:t>A </a:t>
            </a:r>
            <a:r>
              <a:rPr lang="en-GB" dirty="0"/>
              <a:t>note of “deep regret” that the $100bn climate finance goal has not yet been met</a:t>
            </a:r>
            <a:r>
              <a:rPr lang="en-GB" dirty="0" smtClean="0"/>
              <a:t>, </a:t>
            </a:r>
            <a:r>
              <a:rPr lang="en-GB" dirty="0"/>
              <a:t>developed countries “urge[d]” to “fully deliver…urgently and through 2025”</a:t>
            </a:r>
          </a:p>
          <a:p>
            <a:pPr>
              <a:buClr>
                <a:srgbClr val="00B0F0"/>
              </a:buClr>
            </a:pPr>
            <a:r>
              <a:rPr lang="en-GB" dirty="0" smtClean="0"/>
              <a:t>A </a:t>
            </a:r>
            <a:r>
              <a:rPr lang="en-GB" dirty="0"/>
              <a:t>pledge from developed countries to “at least double” adaptation finance between 2019 and </a:t>
            </a:r>
            <a:r>
              <a:rPr lang="en-GB" dirty="0" smtClean="0"/>
              <a:t>2025</a:t>
            </a:r>
          </a:p>
          <a:p>
            <a:pPr>
              <a:buClr>
                <a:srgbClr val="00B0F0"/>
              </a:buClr>
            </a:pPr>
            <a:r>
              <a:rPr lang="en-GB" dirty="0"/>
              <a:t>Adaptation Fund </a:t>
            </a:r>
            <a:r>
              <a:rPr lang="en-GB" dirty="0" smtClean="0"/>
              <a:t>raised record </a:t>
            </a:r>
            <a:r>
              <a:rPr lang="en-GB" dirty="0"/>
              <a:t>US$ 356 </a:t>
            </a:r>
            <a:r>
              <a:rPr lang="en-GB" dirty="0" smtClean="0"/>
              <a:t>million </a:t>
            </a:r>
            <a:r>
              <a:rPr lang="en-GB" dirty="0"/>
              <a:t>in </a:t>
            </a:r>
            <a:r>
              <a:rPr lang="en-GB" dirty="0" smtClean="0"/>
              <a:t>new pledges </a:t>
            </a:r>
            <a:r>
              <a:rPr lang="en-GB" dirty="0"/>
              <a:t>at COP26 for its </a:t>
            </a:r>
            <a:r>
              <a:rPr lang="en-GB" dirty="0" smtClean="0"/>
              <a:t>concrete actions </a:t>
            </a:r>
            <a:r>
              <a:rPr lang="en-GB" dirty="0"/>
              <a:t>to </a:t>
            </a:r>
            <a:r>
              <a:rPr lang="en-GB" dirty="0" smtClean="0"/>
              <a:t>most vulnerable - 16 Donors, grants</a:t>
            </a:r>
            <a:endParaRPr lang="en-GB" dirty="0"/>
          </a:p>
          <a:p>
            <a:pPr>
              <a:buClr>
                <a:srgbClr val="00B0F0"/>
              </a:buClr>
            </a:pPr>
            <a:r>
              <a:rPr lang="en-GB" dirty="0" smtClean="0"/>
              <a:t>Acknowledgement </a:t>
            </a:r>
            <a:r>
              <a:rPr lang="en-GB" dirty="0"/>
              <a:t>of the loss and damage already being caused by warming and welcome for the operationalisation of the “Santiago Network”</a:t>
            </a:r>
          </a:p>
          <a:p>
            <a:pPr>
              <a:buClr>
                <a:srgbClr val="00B0F0"/>
              </a:buClr>
            </a:pPr>
            <a:r>
              <a:rPr lang="en-GB" dirty="0"/>
              <a:t>A two-year Glasgow Dialogue “to discuss the arrangements for the funding of activities to avert, minimize and address loss and </a:t>
            </a:r>
            <a:r>
              <a:rPr lang="en-GB" dirty="0" smtClean="0"/>
              <a:t>damage (no specific action yet)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6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25"/>
    </mc:Choice>
    <mc:Fallback>
      <p:transition spd="slow" advTm="5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397" y="113527"/>
            <a:ext cx="7886700" cy="994172"/>
          </a:xfrm>
        </p:spPr>
        <p:txBody>
          <a:bodyPr/>
          <a:lstStyle/>
          <a:p>
            <a:r>
              <a:rPr lang="da-DK" dirty="0" smtClean="0"/>
              <a:t>COP26 </a:t>
            </a:r>
            <a:r>
              <a:rPr lang="da-DK" dirty="0" err="1" smtClean="0"/>
              <a:t>outcomes</a:t>
            </a:r>
            <a:r>
              <a:rPr lang="da-DK" dirty="0" smtClean="0"/>
              <a:t> for </a:t>
            </a:r>
            <a:r>
              <a:rPr lang="da-DK" dirty="0" err="1" smtClean="0"/>
              <a:t>transparency</a:t>
            </a:r>
            <a:r>
              <a:rPr lang="da-DK" dirty="0" smtClean="0"/>
              <a:t>/MRV 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388052" y="836901"/>
            <a:ext cx="8225389" cy="3143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u="sng" dirty="0" smtClean="0"/>
              <a:t>Agreement on:</a:t>
            </a:r>
          </a:p>
          <a:p>
            <a:r>
              <a:rPr lang="en-GB" sz="1200" dirty="0" smtClean="0"/>
              <a:t>Modalities, procedures and guidelines (MPGs) for the enhanced transparency framework for action and support referred to in Article 13 of the Paris Agreement</a:t>
            </a:r>
          </a:p>
          <a:p>
            <a:r>
              <a:rPr lang="en-GB" sz="1200" dirty="0" smtClean="0"/>
              <a:t>Information necessary for countries to track progress made in implementing and achieving its NDC in a narrative and common tabular format (CRTs, very technical) </a:t>
            </a:r>
          </a:p>
          <a:p>
            <a:r>
              <a:rPr lang="en-GB" sz="1200" dirty="0" smtClean="0"/>
              <a:t>Common time frames (NDC communicated in 2025, de facto 5-year time frames), </a:t>
            </a:r>
            <a:r>
              <a:rPr lang="en-GB" sz="1200" dirty="0" err="1" smtClean="0"/>
              <a:t>operationalisaton</a:t>
            </a:r>
            <a:r>
              <a:rPr lang="en-GB" sz="1200" dirty="0" smtClean="0"/>
              <a:t> of flexibility in reporting, legal status of CRTs (mandatory), information on adaptation, reference to use of 2019 refinement of IPCC 2006 guidelines (voluntary)</a:t>
            </a:r>
            <a:endParaRPr lang="en-GB" sz="1200" dirty="0"/>
          </a:p>
          <a:p>
            <a:pPr marL="0" indent="0">
              <a:buNone/>
            </a:pPr>
            <a:r>
              <a:rPr lang="en-GB" sz="1400" u="sng" dirty="0" smtClean="0"/>
              <a:t>Also a</a:t>
            </a:r>
            <a:r>
              <a:rPr lang="en-GB" sz="1400" u="sng" dirty="0" smtClean="0"/>
              <a:t>greement </a:t>
            </a:r>
            <a:r>
              <a:rPr lang="en-GB" sz="1400" u="sng" dirty="0"/>
              <a:t>on the </a:t>
            </a:r>
            <a:r>
              <a:rPr lang="en-GB" sz="1400" b="1" u="sng" dirty="0"/>
              <a:t>outlines</a:t>
            </a:r>
            <a:r>
              <a:rPr lang="en-GB" sz="1400" u="sng" dirty="0"/>
              <a:t> for the:</a:t>
            </a:r>
          </a:p>
          <a:p>
            <a:r>
              <a:rPr lang="en-GB" sz="1200" dirty="0" smtClean="0"/>
              <a:t>Biennial </a:t>
            </a:r>
            <a:r>
              <a:rPr lang="en-GB" sz="1200" dirty="0"/>
              <a:t>transparency report,</a:t>
            </a:r>
            <a:r>
              <a:rPr lang="en-GB" sz="1200" b="1" dirty="0"/>
              <a:t> BTR </a:t>
            </a:r>
            <a:r>
              <a:rPr lang="en-GB" sz="1200" dirty="0"/>
              <a:t>(formerly BR and BUR)</a:t>
            </a:r>
          </a:p>
          <a:p>
            <a:r>
              <a:rPr lang="en-GB" sz="1200" dirty="0" smtClean="0"/>
              <a:t>National </a:t>
            </a:r>
            <a:r>
              <a:rPr lang="en-GB" sz="1200" dirty="0"/>
              <a:t>inventory </a:t>
            </a:r>
            <a:r>
              <a:rPr lang="en-GB" sz="1200" dirty="0" smtClean="0"/>
              <a:t>document, </a:t>
            </a:r>
            <a:r>
              <a:rPr lang="en-GB" sz="1200" b="1" dirty="0" smtClean="0"/>
              <a:t>NID</a:t>
            </a:r>
            <a:r>
              <a:rPr lang="en-GB" sz="1200" dirty="0" smtClean="0"/>
              <a:t> </a:t>
            </a:r>
            <a:r>
              <a:rPr lang="en-GB" sz="1200" dirty="0"/>
              <a:t>(formerly NIR) and </a:t>
            </a:r>
          </a:p>
          <a:p>
            <a:r>
              <a:rPr lang="en-GB" sz="1200" dirty="0" smtClean="0"/>
              <a:t>Technical </a:t>
            </a:r>
            <a:r>
              <a:rPr lang="en-GB" sz="1200" dirty="0"/>
              <a:t>expert review </a:t>
            </a:r>
            <a:r>
              <a:rPr lang="en-GB" sz="1200" dirty="0" smtClean="0"/>
              <a:t>report, </a:t>
            </a:r>
            <a:r>
              <a:rPr lang="en-GB" sz="1200" b="1" dirty="0" smtClean="0"/>
              <a:t>TERR</a:t>
            </a:r>
            <a:r>
              <a:rPr lang="en-GB" sz="1200" dirty="0" smtClean="0"/>
              <a:t> </a:t>
            </a:r>
            <a:r>
              <a:rPr lang="en-GB" sz="1200" dirty="0"/>
              <a:t>(formerly TRR)</a:t>
            </a:r>
          </a:p>
          <a:p>
            <a:endParaRPr lang="en-GB" sz="1400" dirty="0" smtClean="0"/>
          </a:p>
          <a:p>
            <a:endParaRPr lang="da-DK" dirty="0"/>
          </a:p>
        </p:txBody>
      </p:sp>
      <p:sp>
        <p:nvSpPr>
          <p:cNvPr id="6" name="TextBox 5"/>
          <p:cNvSpPr txBox="1"/>
          <p:nvPr/>
        </p:nvSpPr>
        <p:spPr>
          <a:xfrm>
            <a:off x="388052" y="3709508"/>
            <a:ext cx="7814705" cy="7155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b="1" dirty="0" smtClean="0"/>
              <a:t>Strategic </a:t>
            </a:r>
            <a:r>
              <a:rPr lang="da-DK" b="1" dirty="0" err="1" smtClean="0"/>
              <a:t>opportunity</a:t>
            </a:r>
            <a:r>
              <a:rPr lang="da-DK" b="1" dirty="0" smtClean="0"/>
              <a:t>: </a:t>
            </a:r>
            <a:r>
              <a:rPr lang="da-DK" dirty="0" err="1" smtClean="0"/>
              <a:t>Impact</a:t>
            </a:r>
            <a:r>
              <a:rPr lang="da-DK" dirty="0" smtClean="0"/>
              <a:t> </a:t>
            </a:r>
            <a:r>
              <a:rPr lang="da-DK" dirty="0" err="1" smtClean="0"/>
              <a:t>assessment</a:t>
            </a:r>
            <a:r>
              <a:rPr lang="da-DK" dirty="0" smtClean="0"/>
              <a:t> of </a:t>
            </a:r>
            <a:r>
              <a:rPr lang="da-DK" dirty="0" err="1" smtClean="0"/>
              <a:t>policies</a:t>
            </a:r>
            <a:r>
              <a:rPr lang="da-DK" dirty="0" smtClean="0"/>
              <a:t> and actions for NDC </a:t>
            </a:r>
            <a:r>
              <a:rPr lang="da-DK" dirty="0" err="1" smtClean="0"/>
              <a:t>implementation</a:t>
            </a:r>
            <a:r>
              <a:rPr lang="da-DK" dirty="0" smtClean="0"/>
              <a:t> </a:t>
            </a:r>
            <a:r>
              <a:rPr lang="da-DK" dirty="0" err="1" smtClean="0"/>
              <a:t>incl</a:t>
            </a:r>
            <a:r>
              <a:rPr lang="da-DK" dirty="0" smtClean="0"/>
              <a:t>. digital MRV at </a:t>
            </a:r>
            <a:r>
              <a:rPr lang="da-DK" dirty="0" err="1" smtClean="0"/>
              <a:t>project</a:t>
            </a:r>
            <a:r>
              <a:rPr lang="da-DK" dirty="0" smtClean="0"/>
              <a:t>/programme </a:t>
            </a:r>
            <a:r>
              <a:rPr lang="da-DK" dirty="0" err="1" smtClean="0"/>
              <a:t>level</a:t>
            </a:r>
            <a:r>
              <a:rPr lang="da-DK" dirty="0" smtClean="0"/>
              <a:t> </a:t>
            </a:r>
            <a:r>
              <a:rPr lang="da-DK" dirty="0" err="1" smtClean="0"/>
              <a:t>can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regarded</a:t>
            </a:r>
            <a:r>
              <a:rPr lang="da-DK" dirty="0" smtClean="0"/>
              <a:t> as 'the new </a:t>
            </a:r>
            <a:r>
              <a:rPr lang="da-DK" dirty="0" err="1" smtClean="0"/>
              <a:t>oil</a:t>
            </a:r>
            <a:r>
              <a:rPr lang="da-DK" dirty="0" smtClean="0"/>
              <a:t>' in terms of the </a:t>
            </a:r>
            <a:r>
              <a:rPr lang="da-DK" dirty="0" err="1" smtClean="0"/>
              <a:t>ability</a:t>
            </a:r>
            <a:r>
              <a:rPr lang="da-DK" dirty="0" smtClean="0"/>
              <a:t> by </a:t>
            </a:r>
            <a:r>
              <a:rPr lang="da-DK" dirty="0" err="1" smtClean="0"/>
              <a:t>countries</a:t>
            </a:r>
            <a:r>
              <a:rPr lang="da-DK" dirty="0" smtClean="0"/>
              <a:t> and </a:t>
            </a:r>
            <a:r>
              <a:rPr lang="da-DK" dirty="0" err="1" smtClean="0"/>
              <a:t>stakeholders</a:t>
            </a:r>
            <a:r>
              <a:rPr lang="da-DK" dirty="0" smtClean="0"/>
              <a:t> to </a:t>
            </a:r>
            <a:r>
              <a:rPr lang="da-DK" dirty="0" err="1" smtClean="0"/>
              <a:t>attract</a:t>
            </a:r>
            <a:r>
              <a:rPr lang="da-DK" dirty="0" smtClean="0"/>
              <a:t> </a:t>
            </a:r>
            <a:r>
              <a:rPr lang="da-DK" dirty="0" err="1" smtClean="0"/>
              <a:t>results-based</a:t>
            </a:r>
            <a:r>
              <a:rPr lang="da-DK" dirty="0" smtClean="0"/>
              <a:t> </a:t>
            </a:r>
            <a:r>
              <a:rPr lang="da-DK" dirty="0" err="1" smtClean="0"/>
              <a:t>finance</a:t>
            </a:r>
            <a:r>
              <a:rPr lang="da-DK" dirty="0" smtClean="0"/>
              <a:t> (RBM), </a:t>
            </a:r>
            <a:r>
              <a:rPr lang="da-DK" dirty="0" err="1" smtClean="0"/>
              <a:t>both</a:t>
            </a:r>
            <a:r>
              <a:rPr lang="da-DK" dirty="0" smtClean="0"/>
              <a:t> public and private </a:t>
            </a:r>
            <a:r>
              <a:rPr lang="da-DK" dirty="0" err="1" smtClean="0"/>
              <a:t>investments</a:t>
            </a:r>
            <a:r>
              <a:rPr lang="da-DK" dirty="0" smtClean="0"/>
              <a:t>.  </a:t>
            </a:r>
            <a:endParaRPr lang="da-DK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4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79"/>
    </mc:Choice>
    <mc:Fallback>
      <p:transition spd="slow" advTm="47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773179"/>
          </a:xfrm>
        </p:spPr>
        <p:txBody>
          <a:bodyPr>
            <a:normAutofit/>
          </a:bodyPr>
          <a:lstStyle/>
          <a:p>
            <a:r>
              <a:rPr lang="da-DK" dirty="0" err="1" smtClean="0"/>
              <a:t>Carbon</a:t>
            </a:r>
            <a:r>
              <a:rPr lang="da-DK" dirty="0" smtClean="0"/>
              <a:t> </a:t>
            </a:r>
            <a:r>
              <a:rPr lang="da-DK" dirty="0" err="1" smtClean="0"/>
              <a:t>finance</a:t>
            </a:r>
            <a:r>
              <a:rPr lang="da-DK" dirty="0" smtClean="0"/>
              <a:t> for </a:t>
            </a:r>
            <a:r>
              <a:rPr lang="da-DK" dirty="0" err="1" smtClean="0"/>
              <a:t>clean</a:t>
            </a:r>
            <a:r>
              <a:rPr lang="da-DK" dirty="0" smtClean="0"/>
              <a:t> </a:t>
            </a:r>
            <a:r>
              <a:rPr lang="da-DK" dirty="0" err="1" smtClean="0"/>
              <a:t>cooking</a:t>
            </a:r>
            <a:r>
              <a:rPr lang="da-DK" dirty="0" smtClean="0"/>
              <a:t>: </a:t>
            </a:r>
            <a:r>
              <a:rPr lang="da-DK" dirty="0" err="1" smtClean="0"/>
              <a:t>What</a:t>
            </a:r>
            <a:r>
              <a:rPr lang="da-DK" dirty="0" smtClean="0"/>
              <a:t> </a:t>
            </a:r>
            <a:r>
              <a:rPr lang="da-DK" dirty="0" smtClean="0"/>
              <a:t>is </a:t>
            </a:r>
            <a:r>
              <a:rPr lang="da-DK" dirty="0" err="1" smtClean="0"/>
              <a:t>Article</a:t>
            </a:r>
            <a:r>
              <a:rPr lang="da-DK" dirty="0" smtClean="0"/>
              <a:t> 6</a:t>
            </a:r>
            <a:r>
              <a:rPr lang="da-DK" dirty="0" smtClean="0"/>
              <a:t>? </a:t>
            </a:r>
            <a:endParaRPr lang="da-DK" b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07975" y="848053"/>
            <a:ext cx="7263988" cy="703149"/>
          </a:xfrm>
        </p:spPr>
        <p:txBody>
          <a:bodyPr>
            <a:noAutofit/>
          </a:bodyPr>
          <a:lstStyle/>
          <a:p>
            <a:r>
              <a:rPr lang="da-DK" sz="1600" dirty="0" err="1" smtClean="0"/>
              <a:t>Unpacking</a:t>
            </a:r>
            <a:r>
              <a:rPr lang="da-DK" sz="1600" dirty="0" smtClean="0"/>
              <a:t> </a:t>
            </a:r>
            <a:r>
              <a:rPr lang="da-DK" sz="1600" dirty="0" smtClean="0"/>
              <a:t>the </a:t>
            </a:r>
            <a:r>
              <a:rPr lang="da-DK" sz="1600" dirty="0" err="1" smtClean="0"/>
              <a:t>Article</a:t>
            </a:r>
            <a:r>
              <a:rPr lang="da-DK" sz="1600" dirty="0" smtClean="0"/>
              <a:t> </a:t>
            </a:r>
            <a:r>
              <a:rPr lang="da-DK" sz="1600" dirty="0" smtClean="0"/>
              <a:t>6 </a:t>
            </a:r>
            <a:r>
              <a:rPr lang="da-DK" sz="1600" dirty="0" smtClean="0"/>
              <a:t>'</a:t>
            </a:r>
            <a:r>
              <a:rPr lang="da-DK" sz="1600" dirty="0" err="1" smtClean="0"/>
              <a:t>rulebook</a:t>
            </a:r>
            <a:r>
              <a:rPr lang="da-DK" sz="1600" dirty="0" smtClean="0"/>
              <a:t>' </a:t>
            </a:r>
            <a:r>
              <a:rPr lang="da-DK" sz="1600" dirty="0" err="1" smtClean="0"/>
              <a:t>agreed</a:t>
            </a:r>
            <a:r>
              <a:rPr lang="da-DK" sz="1600" dirty="0" smtClean="0"/>
              <a:t> in Glasgow for </a:t>
            </a:r>
            <a:r>
              <a:rPr lang="da-DK" sz="1600" dirty="0" err="1" smtClean="0"/>
              <a:t>implementing</a:t>
            </a:r>
            <a:r>
              <a:rPr lang="da-DK" sz="1600" dirty="0" smtClean="0"/>
              <a:t> the PA:</a:t>
            </a:r>
            <a:r>
              <a:rPr lang="da-DK" sz="1200" dirty="0" smtClean="0"/>
              <a:t> </a:t>
            </a:r>
            <a:endParaRPr lang="da-DK" sz="1200" dirty="0" smtClean="0"/>
          </a:p>
          <a:p>
            <a:r>
              <a:rPr lang="da-DK" sz="1200" b="0" dirty="0" smtClean="0"/>
              <a:t>A6.1 </a:t>
            </a:r>
            <a:r>
              <a:rPr lang="da-DK" sz="1200" b="0" dirty="0" err="1" smtClean="0"/>
              <a:t>preamble</a:t>
            </a:r>
            <a:r>
              <a:rPr lang="da-DK" sz="1200" b="0" dirty="0" smtClean="0"/>
              <a:t>: </a:t>
            </a:r>
            <a:r>
              <a:rPr lang="da-DK" sz="1200" b="0" dirty="0" err="1" smtClean="0"/>
              <a:t>unitary</a:t>
            </a:r>
            <a:r>
              <a:rPr lang="da-DK" sz="1200" b="0" dirty="0" smtClean="0"/>
              <a:t> </a:t>
            </a:r>
            <a:r>
              <a:rPr lang="da-DK" sz="1200" b="0" dirty="0" err="1" smtClean="0"/>
              <a:t>objectives</a:t>
            </a:r>
            <a:r>
              <a:rPr lang="da-DK" sz="1200" b="0" dirty="0" smtClean="0"/>
              <a:t>, </a:t>
            </a:r>
            <a:r>
              <a:rPr lang="da-DK" sz="1200" b="0" dirty="0" err="1" smtClean="0"/>
              <a:t>voluntary</a:t>
            </a:r>
            <a:r>
              <a:rPr lang="da-DK" sz="1200" b="0" dirty="0" smtClean="0"/>
              <a:t> </a:t>
            </a:r>
            <a:r>
              <a:rPr lang="da-DK" sz="1200" b="0" dirty="0" err="1" smtClean="0"/>
              <a:t>cooperation</a:t>
            </a:r>
            <a:r>
              <a:rPr lang="da-DK" sz="1200" b="0" dirty="0" smtClean="0"/>
              <a:t>, </a:t>
            </a:r>
            <a:r>
              <a:rPr lang="da-DK" sz="1200" b="0" dirty="0" err="1" smtClean="0"/>
              <a:t>allow</a:t>
            </a:r>
            <a:r>
              <a:rPr lang="da-DK" sz="1200" b="0" dirty="0" smtClean="0"/>
              <a:t> for </a:t>
            </a:r>
            <a:r>
              <a:rPr lang="da-DK" sz="1200" b="0" dirty="0" err="1" smtClean="0"/>
              <a:t>higher</a:t>
            </a:r>
            <a:r>
              <a:rPr lang="da-DK" sz="1200" b="0" dirty="0" smtClean="0"/>
              <a:t> ambition of </a:t>
            </a:r>
            <a:r>
              <a:rPr lang="da-DK" sz="1200" b="0" dirty="0" err="1" smtClean="0"/>
              <a:t>NDCs</a:t>
            </a:r>
            <a:r>
              <a:rPr lang="da-DK" sz="1200" b="0" dirty="0" smtClean="0"/>
              <a:t>, promote SD and EI</a:t>
            </a:r>
            <a:endParaRPr lang="da-DK" sz="1200" b="0" dirty="0"/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700404"/>
              </p:ext>
            </p:extLst>
          </p:nvPr>
        </p:nvGraphicFramePr>
        <p:xfrm>
          <a:off x="607975" y="1551202"/>
          <a:ext cx="7129489" cy="2019292"/>
        </p:xfrm>
        <a:graphic>
          <a:graphicData uri="http://schemas.openxmlformats.org/drawingml/2006/table">
            <a:tbl>
              <a:tblPr firstRow="1" bandRow="1"/>
              <a:tblGrid>
                <a:gridCol w="1331042">
                  <a:extLst>
                    <a:ext uri="{9D8B030D-6E8A-4147-A177-3AD203B41FA5}">
                      <a16:colId xmlns:a16="http://schemas.microsoft.com/office/drawing/2014/main" val="3097619795"/>
                    </a:ext>
                  </a:extLst>
                </a:gridCol>
                <a:gridCol w="1730036">
                  <a:extLst>
                    <a:ext uri="{9D8B030D-6E8A-4147-A177-3AD203B41FA5}">
                      <a16:colId xmlns:a16="http://schemas.microsoft.com/office/drawing/2014/main" val="787754973"/>
                    </a:ext>
                  </a:extLst>
                </a:gridCol>
                <a:gridCol w="1922866">
                  <a:extLst>
                    <a:ext uri="{9D8B030D-6E8A-4147-A177-3AD203B41FA5}">
                      <a16:colId xmlns:a16="http://schemas.microsoft.com/office/drawing/2014/main" val="2878674700"/>
                    </a:ext>
                  </a:extLst>
                </a:gridCol>
                <a:gridCol w="2145545">
                  <a:extLst>
                    <a:ext uri="{9D8B030D-6E8A-4147-A177-3AD203B41FA5}">
                      <a16:colId xmlns:a16="http://schemas.microsoft.com/office/drawing/2014/main" val="1269955173"/>
                    </a:ext>
                  </a:extLst>
                </a:gridCol>
              </a:tblGrid>
              <a:tr h="453060"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da-DK" sz="1000" dirty="0" smtClean="0"/>
                    </a:p>
                    <a:p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smtClean="0"/>
                        <a:t>Art. 6.2</a:t>
                      </a:r>
                    </a:p>
                    <a:p>
                      <a:r>
                        <a:rPr lang="da-DK" sz="1000" dirty="0" err="1" smtClean="0"/>
                        <a:t>Cooperative</a:t>
                      </a:r>
                      <a:r>
                        <a:rPr lang="da-DK" sz="1000" dirty="0" smtClean="0"/>
                        <a:t> </a:t>
                      </a:r>
                      <a:r>
                        <a:rPr lang="da-DK" sz="1000" dirty="0" err="1" smtClean="0"/>
                        <a:t>approaches</a:t>
                      </a:r>
                      <a:endParaRPr lang="da-DK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smtClean="0"/>
                        <a:t>Art. 6.4</a:t>
                      </a:r>
                    </a:p>
                    <a:p>
                      <a:r>
                        <a:rPr lang="da-DK" sz="1000" dirty="0" err="1" smtClean="0"/>
                        <a:t>Mechanism</a:t>
                      </a:r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smtClean="0"/>
                        <a:t>Art. 6.8</a:t>
                      </a:r>
                    </a:p>
                    <a:p>
                      <a:r>
                        <a:rPr lang="da-DK" sz="1000" dirty="0" smtClean="0"/>
                        <a:t>Framework</a:t>
                      </a:r>
                      <a:r>
                        <a:rPr lang="da-DK" sz="1000" baseline="0" dirty="0" smtClean="0"/>
                        <a:t> and </a:t>
                      </a:r>
                      <a:r>
                        <a:rPr lang="da-DK" sz="1000" baseline="0" dirty="0" err="1" smtClean="0"/>
                        <a:t>work</a:t>
                      </a:r>
                      <a:r>
                        <a:rPr lang="da-DK" sz="1000" baseline="0" dirty="0" smtClean="0"/>
                        <a:t> program</a:t>
                      </a:r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362678"/>
                  </a:ext>
                </a:extLst>
              </a:tr>
              <a:tr h="618049"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err="1" smtClean="0">
                          <a:hlinkClick r:id="rId4"/>
                        </a:rPr>
                        <a:t>Rulebook</a:t>
                      </a:r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i="1" dirty="0" smtClean="0"/>
                        <a:t>Guidance</a:t>
                      </a:r>
                      <a:r>
                        <a:rPr lang="da-DK" sz="1000" dirty="0" smtClean="0"/>
                        <a:t> for </a:t>
                      </a:r>
                      <a:r>
                        <a:rPr lang="da-DK" sz="1000" dirty="0" err="1" smtClean="0"/>
                        <a:t>cooperative</a:t>
                      </a:r>
                      <a:r>
                        <a:rPr lang="da-DK" sz="1000" dirty="0" smtClean="0"/>
                        <a:t> </a:t>
                      </a:r>
                      <a:r>
                        <a:rPr lang="da-DK" sz="1000" dirty="0" err="1" smtClean="0"/>
                        <a:t>approaches</a:t>
                      </a:r>
                      <a:endParaRPr lang="da-DK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000" i="1" dirty="0" smtClean="0"/>
                        <a:t>Rules, modalities and procedures </a:t>
                      </a:r>
                      <a:r>
                        <a:rPr lang="en-GB" sz="1000" dirty="0" smtClean="0"/>
                        <a:t>(RMPs)</a:t>
                      </a:r>
                      <a:r>
                        <a:rPr lang="en-GB" sz="1000" baseline="0" dirty="0" smtClean="0"/>
                        <a:t> </a:t>
                      </a:r>
                      <a:r>
                        <a:rPr lang="en-GB" sz="1000" dirty="0" smtClean="0"/>
                        <a:t>for the mechanism</a:t>
                      </a:r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000" dirty="0" smtClean="0"/>
                        <a:t>A </a:t>
                      </a:r>
                      <a:r>
                        <a:rPr lang="en-GB" sz="1000" i="1" dirty="0" smtClean="0"/>
                        <a:t>work programme </a:t>
                      </a:r>
                      <a:r>
                        <a:rPr lang="en-GB" sz="1000" dirty="0" smtClean="0"/>
                        <a:t>under the framework for non-market approaches</a:t>
                      </a:r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516144"/>
                  </a:ext>
                </a:extLst>
              </a:tr>
              <a:tr h="704343"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err="1" smtClean="0"/>
                        <a:t>Governance</a:t>
                      </a:r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err="1" smtClean="0"/>
                        <a:t>Bottom</a:t>
                      </a:r>
                      <a:r>
                        <a:rPr lang="da-DK" sz="1000" dirty="0" smtClean="0"/>
                        <a:t>-up,</a:t>
                      </a:r>
                      <a:r>
                        <a:rPr lang="da-DK" sz="1000" baseline="0" dirty="0" smtClean="0"/>
                        <a:t> </a:t>
                      </a:r>
                      <a:r>
                        <a:rPr lang="da-DK" sz="1000" baseline="0" dirty="0" err="1" smtClean="0"/>
                        <a:t>nationally</a:t>
                      </a:r>
                      <a:r>
                        <a:rPr lang="da-DK" sz="1000" baseline="0" dirty="0" smtClean="0"/>
                        <a:t> </a:t>
                      </a:r>
                      <a:r>
                        <a:rPr lang="da-DK" sz="1000" baseline="0" dirty="0" err="1" smtClean="0"/>
                        <a:t>determined</a:t>
                      </a:r>
                      <a:r>
                        <a:rPr lang="da-DK" sz="1000" baseline="0" dirty="0" smtClean="0"/>
                        <a:t> </a:t>
                      </a:r>
                      <a:endParaRPr lang="da-DK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smtClean="0"/>
                        <a:t>Top-</a:t>
                      </a:r>
                      <a:r>
                        <a:rPr lang="da-DK" sz="1000" dirty="0" err="1" smtClean="0"/>
                        <a:t>down</a:t>
                      </a:r>
                      <a:r>
                        <a:rPr lang="da-DK" sz="1000" dirty="0" smtClean="0"/>
                        <a:t>,</a:t>
                      </a:r>
                      <a:r>
                        <a:rPr lang="da-DK" sz="1000" baseline="0" dirty="0" smtClean="0"/>
                        <a:t> </a:t>
                      </a:r>
                      <a:r>
                        <a:rPr lang="da-DK" sz="1000" baseline="0" dirty="0" err="1" smtClean="0"/>
                        <a:t>centrally</a:t>
                      </a:r>
                      <a:r>
                        <a:rPr lang="da-DK" sz="1000" baseline="0" dirty="0" smtClean="0"/>
                        <a:t> managed by </a:t>
                      </a:r>
                      <a:r>
                        <a:rPr lang="da-DK" sz="1000" baseline="0" dirty="0" err="1" smtClean="0"/>
                        <a:t>Supervisory</a:t>
                      </a:r>
                      <a:r>
                        <a:rPr lang="da-DK" sz="1000" baseline="0" dirty="0" smtClean="0"/>
                        <a:t> Body, 'CDM-</a:t>
                      </a:r>
                      <a:r>
                        <a:rPr lang="da-DK" sz="1000" baseline="0" dirty="0" err="1" smtClean="0"/>
                        <a:t>like</a:t>
                      </a:r>
                      <a:r>
                        <a:rPr lang="da-DK" sz="1000" baseline="0" dirty="0" smtClean="0"/>
                        <a:t>'</a:t>
                      </a:r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baseline="0" dirty="0" smtClean="0">
                          <a:solidFill>
                            <a:schemeClr val="tx1"/>
                          </a:solidFill>
                        </a:rPr>
                        <a:t>Glasgow </a:t>
                      </a:r>
                      <a:r>
                        <a:rPr lang="da-DK" sz="1000" baseline="0" dirty="0" err="1" smtClean="0">
                          <a:solidFill>
                            <a:schemeClr val="tx1"/>
                          </a:solidFill>
                        </a:rPr>
                        <a:t>Committee</a:t>
                      </a:r>
                      <a:r>
                        <a:rPr lang="da-DK" sz="1000" baseline="0" dirty="0" smtClean="0">
                          <a:solidFill>
                            <a:schemeClr val="tx1"/>
                          </a:solidFill>
                        </a:rPr>
                        <a:t> on Non-</a:t>
                      </a:r>
                      <a:r>
                        <a:rPr lang="da-DK" sz="1000" baseline="0" dirty="0" err="1" smtClean="0">
                          <a:solidFill>
                            <a:schemeClr val="tx1"/>
                          </a:solidFill>
                        </a:rPr>
                        <a:t>market</a:t>
                      </a:r>
                      <a:r>
                        <a:rPr lang="da-DK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a-DK" sz="1000" baseline="0" dirty="0" err="1" smtClean="0">
                          <a:solidFill>
                            <a:schemeClr val="tx1"/>
                          </a:solidFill>
                        </a:rPr>
                        <a:t>Approaches</a:t>
                      </a:r>
                      <a:r>
                        <a:rPr lang="da-DK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433126"/>
                  </a:ext>
                </a:extLst>
              </a:tr>
              <a:tr h="188775"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i="0" dirty="0" err="1" smtClean="0"/>
                        <a:t>ITMOs</a:t>
                      </a:r>
                      <a:endParaRPr lang="da-DK" sz="1000" i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smtClean="0"/>
                        <a:t>Yes</a:t>
                      </a:r>
                      <a:endParaRPr lang="da-DK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smtClean="0"/>
                        <a:t>Yes</a:t>
                      </a:r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da-DK" sz="1000" dirty="0" smtClean="0"/>
                        <a:t>No</a:t>
                      </a:r>
                      <a:endParaRPr lang="da-DK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2463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7975" y="3659174"/>
            <a:ext cx="724212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1200" b="1" dirty="0" smtClean="0"/>
              <a:t>Strategic </a:t>
            </a:r>
            <a:r>
              <a:rPr lang="da-DK" sz="1200" b="1" dirty="0" err="1" smtClean="0"/>
              <a:t>opportunity</a:t>
            </a:r>
            <a:r>
              <a:rPr lang="da-DK" sz="1200" b="1" dirty="0" smtClean="0"/>
              <a:t>: </a:t>
            </a:r>
            <a:r>
              <a:rPr lang="da-DK" sz="1200" dirty="0" smtClean="0"/>
              <a:t>To </a:t>
            </a:r>
            <a:r>
              <a:rPr lang="da-DK" sz="1200" dirty="0" err="1" smtClean="0"/>
              <a:t>attract</a:t>
            </a:r>
            <a:r>
              <a:rPr lang="da-DK" sz="1200" dirty="0" smtClean="0"/>
              <a:t> </a:t>
            </a:r>
            <a:r>
              <a:rPr lang="da-DK" sz="1200" dirty="0" err="1" smtClean="0"/>
              <a:t>carbon</a:t>
            </a:r>
            <a:r>
              <a:rPr lang="da-DK" sz="1200" dirty="0" smtClean="0"/>
              <a:t> </a:t>
            </a:r>
            <a:r>
              <a:rPr lang="da-DK" sz="1200" dirty="0" err="1" smtClean="0"/>
              <a:t>finance</a:t>
            </a:r>
            <a:r>
              <a:rPr lang="da-DK" sz="1200" dirty="0" smtClean="0"/>
              <a:t> Malawi </a:t>
            </a:r>
            <a:r>
              <a:rPr lang="da-DK" sz="1200" dirty="0" err="1" smtClean="0"/>
              <a:t>needs</a:t>
            </a:r>
            <a:r>
              <a:rPr lang="da-DK" sz="1200" dirty="0" smtClean="0"/>
              <a:t> </a:t>
            </a:r>
            <a:r>
              <a:rPr lang="da-DK" sz="1200" dirty="0" err="1" smtClean="0"/>
              <a:t>capacity</a:t>
            </a:r>
            <a:r>
              <a:rPr lang="da-DK" sz="1200" dirty="0" smtClean="0"/>
              <a:t> to </a:t>
            </a:r>
            <a:r>
              <a:rPr lang="da-DK" sz="1200" dirty="0" err="1" smtClean="0"/>
              <a:t>authorize</a:t>
            </a:r>
            <a:r>
              <a:rPr lang="da-DK" sz="1200" dirty="0" smtClean="0"/>
              <a:t> </a:t>
            </a:r>
            <a:r>
              <a:rPr lang="da-DK" sz="1200" dirty="0" err="1" smtClean="0"/>
              <a:t>ITMO's</a:t>
            </a:r>
            <a:r>
              <a:rPr lang="da-DK" sz="1200" dirty="0" smtClean="0"/>
              <a:t> </a:t>
            </a:r>
            <a:r>
              <a:rPr lang="da-DK" sz="1200" dirty="0" err="1" smtClean="0"/>
              <a:t>through</a:t>
            </a:r>
            <a:r>
              <a:rPr lang="da-DK" sz="1200" dirty="0" smtClean="0"/>
              <a:t> a </a:t>
            </a:r>
            <a:r>
              <a:rPr lang="da-DK" sz="1200" dirty="0" err="1" smtClean="0"/>
              <a:t>corresponding</a:t>
            </a:r>
            <a:r>
              <a:rPr lang="da-DK" sz="1200" dirty="0" smtClean="0"/>
              <a:t> </a:t>
            </a:r>
            <a:r>
              <a:rPr lang="da-DK" sz="1200" dirty="0" err="1" smtClean="0"/>
              <a:t>adjustment</a:t>
            </a:r>
            <a:r>
              <a:rPr lang="da-DK" sz="1200" dirty="0" smtClean="0"/>
              <a:t> in relation to </a:t>
            </a:r>
            <a:r>
              <a:rPr lang="da-DK" sz="1200" dirty="0" err="1" smtClean="0"/>
              <a:t>its</a:t>
            </a:r>
            <a:r>
              <a:rPr lang="da-DK" sz="1200" dirty="0" smtClean="0"/>
              <a:t> NDC. Under CDM, </a:t>
            </a:r>
            <a:r>
              <a:rPr lang="da-DK" sz="1200" dirty="0" err="1" smtClean="0"/>
              <a:t>Designated</a:t>
            </a:r>
            <a:r>
              <a:rPr lang="da-DK" sz="1200" dirty="0" smtClean="0"/>
              <a:t> National </a:t>
            </a:r>
            <a:r>
              <a:rPr lang="da-DK" sz="1200" dirty="0" err="1" smtClean="0"/>
              <a:t>Authorities</a:t>
            </a:r>
            <a:r>
              <a:rPr lang="da-DK" sz="1200" dirty="0" smtClean="0"/>
              <a:t> (</a:t>
            </a:r>
            <a:r>
              <a:rPr lang="da-DK" sz="1200" dirty="0" err="1" smtClean="0"/>
              <a:t>DNAs</a:t>
            </a:r>
            <a:r>
              <a:rPr lang="da-DK" sz="1200" dirty="0" smtClean="0"/>
              <a:t>) had the </a:t>
            </a:r>
            <a:r>
              <a:rPr lang="da-DK" sz="1200" dirty="0" err="1" smtClean="0"/>
              <a:t>role</a:t>
            </a:r>
            <a:r>
              <a:rPr lang="da-DK" sz="1200" dirty="0" smtClean="0"/>
              <a:t> to </a:t>
            </a:r>
            <a:r>
              <a:rPr lang="da-DK" sz="1200" dirty="0" err="1" smtClean="0"/>
              <a:t>approve</a:t>
            </a:r>
            <a:r>
              <a:rPr lang="da-DK" sz="1200" dirty="0" smtClean="0"/>
              <a:t> </a:t>
            </a:r>
            <a:r>
              <a:rPr lang="da-DK" sz="1200" dirty="0" err="1" smtClean="0"/>
              <a:t>projects</a:t>
            </a:r>
            <a:r>
              <a:rPr lang="da-DK" sz="1200" dirty="0" smtClean="0"/>
              <a:t>/programs </a:t>
            </a:r>
            <a:r>
              <a:rPr lang="da-DK" sz="1200" dirty="0" err="1" smtClean="0"/>
              <a:t>contribution</a:t>
            </a:r>
            <a:r>
              <a:rPr lang="da-DK" sz="1200" dirty="0" smtClean="0"/>
              <a:t> to SD </a:t>
            </a:r>
            <a:r>
              <a:rPr lang="da-DK" sz="1200" dirty="0" err="1" smtClean="0"/>
              <a:t>priorities</a:t>
            </a:r>
            <a:r>
              <a:rPr lang="da-DK" sz="1200" dirty="0" smtClean="0"/>
              <a:t> of the country. </a:t>
            </a:r>
            <a:r>
              <a:rPr lang="da-DK" sz="1200" dirty="0" err="1" smtClean="0"/>
              <a:t>Today</a:t>
            </a:r>
            <a:r>
              <a:rPr lang="da-DK" sz="1200" dirty="0" smtClean="0"/>
              <a:t>, </a:t>
            </a:r>
            <a:r>
              <a:rPr lang="da-DK" sz="1200" dirty="0" err="1" smtClean="0"/>
              <a:t>DNAs</a:t>
            </a:r>
            <a:r>
              <a:rPr lang="da-DK" sz="1200" dirty="0" smtClean="0"/>
              <a:t> </a:t>
            </a:r>
            <a:r>
              <a:rPr lang="da-DK" sz="1200" dirty="0" err="1" smtClean="0"/>
              <a:t>need</a:t>
            </a:r>
            <a:r>
              <a:rPr lang="da-DK" sz="1200" dirty="0" smtClean="0"/>
              <a:t> </a:t>
            </a:r>
            <a:r>
              <a:rPr lang="da-DK" sz="1200" dirty="0" err="1" smtClean="0"/>
              <a:t>capacity</a:t>
            </a:r>
            <a:r>
              <a:rPr lang="da-DK" sz="1200" dirty="0" smtClean="0"/>
              <a:t> to </a:t>
            </a:r>
            <a:r>
              <a:rPr lang="da-DK" sz="1200" dirty="0" err="1" smtClean="0"/>
              <a:t>also</a:t>
            </a:r>
            <a:r>
              <a:rPr lang="da-DK" sz="1200" dirty="0" smtClean="0"/>
              <a:t> </a:t>
            </a:r>
            <a:r>
              <a:rPr lang="da-DK" sz="1200" dirty="0" err="1" smtClean="0"/>
              <a:t>authorize</a:t>
            </a:r>
            <a:r>
              <a:rPr lang="da-DK" sz="1200" dirty="0" smtClean="0"/>
              <a:t> </a:t>
            </a:r>
            <a:r>
              <a:rPr lang="da-DK" sz="1200" dirty="0" err="1" smtClean="0"/>
              <a:t>ITMOs</a:t>
            </a:r>
            <a:r>
              <a:rPr lang="da-DK" sz="1200" dirty="0" smtClean="0"/>
              <a:t>, </a:t>
            </a:r>
            <a:r>
              <a:rPr lang="da-DK" sz="1200" dirty="0" err="1" smtClean="0"/>
              <a:t>aligned</a:t>
            </a:r>
            <a:r>
              <a:rPr lang="da-DK" sz="1200" dirty="0" smtClean="0"/>
              <a:t> with national </a:t>
            </a:r>
            <a:r>
              <a:rPr lang="da-DK" sz="1200" dirty="0" err="1" smtClean="0"/>
              <a:t>transparency</a:t>
            </a:r>
            <a:r>
              <a:rPr lang="da-DK" sz="1200" dirty="0" smtClean="0"/>
              <a:t> </a:t>
            </a:r>
            <a:r>
              <a:rPr lang="da-DK" sz="1200" dirty="0" err="1" smtClean="0"/>
              <a:t>reporting</a:t>
            </a:r>
            <a:r>
              <a:rPr lang="da-DK" sz="1200" dirty="0" smtClean="0"/>
              <a:t> of NDC </a:t>
            </a:r>
            <a:r>
              <a:rPr lang="da-DK" sz="1200" dirty="0" err="1" smtClean="0"/>
              <a:t>implementation</a:t>
            </a:r>
            <a:r>
              <a:rPr lang="da-DK" sz="1200" dirty="0" smtClean="0"/>
              <a:t> and GHG </a:t>
            </a:r>
            <a:r>
              <a:rPr lang="da-DK" sz="1200" dirty="0" err="1" smtClean="0"/>
              <a:t>inventories</a:t>
            </a:r>
            <a:r>
              <a:rPr lang="da-DK" sz="1200" dirty="0" smtClean="0"/>
              <a:t>.  </a:t>
            </a:r>
            <a:endParaRPr lang="da-DK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8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29"/>
    </mc:Choice>
    <mc:Fallback>
      <p:transition spd="slow" advTm="9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273844"/>
            <a:ext cx="8087838" cy="723683"/>
          </a:xfrm>
        </p:spPr>
        <p:txBody>
          <a:bodyPr/>
          <a:lstStyle/>
          <a:p>
            <a:r>
              <a:rPr lang="da-DK" dirty="0" smtClean="0"/>
              <a:t>COP26 </a:t>
            </a:r>
            <a:r>
              <a:rPr lang="da-DK" dirty="0" err="1" smtClean="0"/>
              <a:t>outcomes</a:t>
            </a:r>
            <a:r>
              <a:rPr lang="da-DK" dirty="0" smtClean="0"/>
              <a:t> for </a:t>
            </a:r>
            <a:r>
              <a:rPr lang="da-DK" dirty="0" err="1" smtClean="0"/>
              <a:t>Article</a:t>
            </a:r>
            <a:r>
              <a:rPr lang="da-DK" dirty="0" smtClean="0"/>
              <a:t> 6 - </a:t>
            </a:r>
            <a:r>
              <a:rPr lang="da-DK" b="0" dirty="0" smtClean="0"/>
              <a:t>new </a:t>
            </a:r>
            <a:r>
              <a:rPr lang="da-DK" b="0" dirty="0" err="1" smtClean="0"/>
              <a:t>infrastrcuture</a:t>
            </a:r>
            <a:endParaRPr lang="da-DK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6" y="1075212"/>
            <a:ext cx="7933459" cy="26796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0945" y="3948545"/>
            <a:ext cx="8378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The rulebook enables rapid implementation of carbon markets to achieve NDCs and increase </a:t>
            </a:r>
            <a:r>
              <a:rPr lang="en-GB" sz="1200" dirty="0" smtClean="0"/>
              <a:t>ambition, </a:t>
            </a:r>
            <a:r>
              <a:rPr lang="en-GB" sz="1200" dirty="0"/>
              <a:t>beyond current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Capacity building support agreed for developing </a:t>
            </a:r>
            <a:r>
              <a:rPr lang="en-GB" sz="1200" dirty="0" smtClean="0"/>
              <a:t>countries, particularly to enable host Party authorizations of ITMOs based on national accounting and reporting data integrated with transparency for tracking progress of NDC implementation </a:t>
            </a:r>
            <a:endParaRPr lang="en-GB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7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22"/>
    </mc:Choice>
    <mc:Fallback>
      <p:transition spd="slow" advTm="6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BABE3"/>
      </a:accent1>
      <a:accent2>
        <a:srgbClr val="46B9B1"/>
      </a:accent2>
      <a:accent3>
        <a:srgbClr val="72BC7C"/>
      </a:accent3>
      <a:accent4>
        <a:srgbClr val="95C11F"/>
      </a:accent4>
      <a:accent5>
        <a:srgbClr val="B9CC65"/>
      </a:accent5>
      <a:accent6>
        <a:srgbClr val="E8E457"/>
      </a:accent6>
      <a:hlink>
        <a:srgbClr val="0070C0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DP powerpoint template.potx" id="{33A56EA4-D4D4-44F6-99B7-7429BE0B7E0E}" vid="{307DAD07-F072-4F67-8D07-56A1D344217C}"/>
    </a:ext>
  </a:extLst>
</a:theme>
</file>

<file path=ppt/theme/theme2.xml><?xml version="1.0" encoding="utf-8"?>
<a:theme xmlns:a="http://schemas.openxmlformats.org/drawingml/2006/main" name="1_Norway">
  <a:themeElements>
    <a:clrScheme name="IKI template">
      <a:dk1>
        <a:sysClr val="windowText" lastClr="000000"/>
      </a:dk1>
      <a:lt1>
        <a:srgbClr val="FFFFFF"/>
      </a:lt1>
      <a:dk2>
        <a:srgbClr val="313132"/>
      </a:dk2>
      <a:lt2>
        <a:srgbClr val="DEDBD8"/>
      </a:lt2>
      <a:accent1>
        <a:srgbClr val="017472"/>
      </a:accent1>
      <a:accent2>
        <a:srgbClr val="594782"/>
      </a:accent2>
      <a:accent3>
        <a:srgbClr val="026FA8"/>
      </a:accent3>
      <a:accent4>
        <a:srgbClr val="547901"/>
      </a:accent4>
      <a:accent5>
        <a:srgbClr val="CF7851"/>
      </a:accent5>
      <a:accent6>
        <a:srgbClr val="2EAA62"/>
      </a:accent6>
      <a:hlink>
        <a:srgbClr val="2EAA62"/>
      </a:hlink>
      <a:folHlink>
        <a:srgbClr val="588786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600" noProof="0" dirty="0">
            <a:solidFill>
              <a:schemeClr val="tx1"/>
            </a:solidFill>
            <a:latin typeface="Arial Nova Light" panose="020B03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rtlCol="0">
        <a:spAutoFit/>
      </a:bodyPr>
      <a:lstStyle>
        <a:defPPr algn="l">
          <a:defRPr sz="1100" b="0" dirty="0">
            <a:latin typeface="Arial Nova Light" panose="020B03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856D464E-1618-42CE-B700-AAB4F4B04F39}" vid="{94D4F5C0-C3BB-49C3-A06F-9CD4C04323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A86A04F0A8074ABE6465B57A29B3D8" ma:contentTypeVersion="13" ma:contentTypeDescription="Create a new document." ma:contentTypeScope="" ma:versionID="2bc8facd6180d36d848d60458b69b40d">
  <xsd:schema xmlns:xsd="http://www.w3.org/2001/XMLSchema" xmlns:xs="http://www.w3.org/2001/XMLSchema" xmlns:p="http://schemas.microsoft.com/office/2006/metadata/properties" xmlns:ns2="d70d6986-2ab3-44ac-9678-0b93cf4243b9" xmlns:ns3="afb56716-9237-474d-b6df-d3bb880254d4" targetNamespace="http://schemas.microsoft.com/office/2006/metadata/properties" ma:root="true" ma:fieldsID="780d9a85e9100bafe3b679aae0aed383" ns2:_="" ns3:_="">
    <xsd:import namespace="d70d6986-2ab3-44ac-9678-0b93cf4243b9"/>
    <xsd:import namespace="afb56716-9237-474d-b6df-d3bb880254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d6986-2ab3-44ac-9678-0b93cf4243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b56716-9237-474d-b6df-d3bb880254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d70d6986-2ab3-44ac-9678-0b93cf4243b9" xsi:nil="true"/>
    <SharedWithUsers xmlns="afb56716-9237-474d-b6df-d3bb880254d4">
      <UserInfo>
        <DisplayName>Thomas Kragh Laursen</DisplayName>
        <AccountId>47</AccountId>
        <AccountType/>
      </UserInfo>
      <UserInfo>
        <DisplayName>UNEP DTU Partnership (MAN)</DisplayName>
        <AccountId>192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E81F9D-0C91-44CC-87D4-E56A2A4D74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0d6986-2ab3-44ac-9678-0b93cf4243b9"/>
    <ds:schemaRef ds:uri="afb56716-9237-474d-b6df-d3bb880254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4FCA76-2B5D-440A-A60B-E2AD20A49CC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70d6986-2ab3-44ac-9678-0b93cf4243b9"/>
    <ds:schemaRef ds:uri="http://schemas.openxmlformats.org/package/2006/metadata/core-properties"/>
    <ds:schemaRef ds:uri="http://purl.org/dc/terms/"/>
    <ds:schemaRef ds:uri="afb56716-9237-474d-b6df-d3bb880254d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E030349-7440-44E5-AE3C-7A7C62D6C4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UDP powerpoint template</Template>
  <TotalTime>2878</TotalTime>
  <Words>1156</Words>
  <Application>Microsoft Office PowerPoint</Application>
  <PresentationFormat>On-screen Show (16:9)</PresentationFormat>
  <Paragraphs>80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Nova Light</vt:lpstr>
      <vt:lpstr>Calibri</vt:lpstr>
      <vt:lpstr>Wingdings</vt:lpstr>
      <vt:lpstr>Custom Design</vt:lpstr>
      <vt:lpstr>1_Norway</vt:lpstr>
      <vt:lpstr>PowerPoint Presentation</vt:lpstr>
      <vt:lpstr>Who we are  - Collaborating Centre supporting UNEP for more than 30 years, activities fully aligned with UNEP's Program of Work - 70 Staff from more than 26 different nations - Until 2022 part of DTU Management at the Technical University of Denmark with access to a broad range of scientists and specialists - A wide network of collaborating institutions and partners in more than 70 developing countries - Until 2022 a non profit public institution with highest standards on procedures, transparency and accounting</vt:lpstr>
      <vt:lpstr>Malawi's Energy Compact and vision for transformational change to clean cooking</vt:lpstr>
      <vt:lpstr>Strategic opportunities for Malawi to attract finance for clean cooking under the Paris Agreement</vt:lpstr>
      <vt:lpstr>Main outcomes of the Glasgow Climate Pact</vt:lpstr>
      <vt:lpstr>New finance options incl. for adaptation, loss and damage</vt:lpstr>
      <vt:lpstr>COP26 outcomes for transparency/MRV </vt:lpstr>
      <vt:lpstr>Carbon finance for clean cooking: What is Article 6? </vt:lpstr>
      <vt:lpstr>COP26 outcomes for Article 6 - new infrastrcuture</vt:lpstr>
      <vt:lpstr>Conclusion</vt:lpstr>
      <vt:lpstr>Thanks!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Ghita Hjarne</dc:creator>
  <cp:lastModifiedBy>Karen Holm Olsen</cp:lastModifiedBy>
  <cp:revision>78</cp:revision>
  <dcterms:created xsi:type="dcterms:W3CDTF">2020-11-12T12:05:05Z</dcterms:created>
  <dcterms:modified xsi:type="dcterms:W3CDTF">2022-03-16T08:12:49Z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0x010100CDA86A04F0A8074ABE6465B57A29B3D8</vt:lpwstr>
  </property>
</Properties>
</file>